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6" r:id="rId17"/>
    <p:sldId id="277" r:id="rId18"/>
    <p:sldId id="278" r:id="rId19"/>
    <p:sldId id="279" r:id="rId20"/>
    <p:sldId id="280" r:id="rId21"/>
    <p:sldId id="261"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erriweather" panose="00000500000000000000" pitchFamily="2" charset="0"/>
      <p:regular r:id="rId28"/>
      <p:bold r:id="rId29"/>
      <p:italic r:id="rId30"/>
      <p:bold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F5ED6B-40B9-40AC-8FA2-20DD159D144C}">
  <a:tblStyle styleId="{98F5ED6B-40B9-40AC-8FA2-20DD159D14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B68A2A-B305-4263-850F-5E2D87496A6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4660"/>
  </p:normalViewPr>
  <p:slideViewPr>
    <p:cSldViewPr snapToGrid="0">
      <p:cViewPr varScale="1">
        <p:scale>
          <a:sx n="90" d="100"/>
          <a:sy n="90"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8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25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31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01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82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77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63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34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26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02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250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49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37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06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82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9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7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08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03500" y="1786850"/>
            <a:ext cx="5337000" cy="156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944450" y="1831388"/>
            <a:ext cx="5255100" cy="14808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100" y="2580675"/>
            <a:ext cx="9144000" cy="2562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662350" y="2122875"/>
            <a:ext cx="7819200" cy="8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 name="Google Shape;17;p3"/>
          <p:cNvSpPr txBox="1">
            <a:spLocks noGrp="1"/>
          </p:cNvSpPr>
          <p:nvPr>
            <p:ph type="subTitle" idx="1"/>
          </p:nvPr>
        </p:nvSpPr>
        <p:spPr>
          <a:xfrm>
            <a:off x="685800" y="3147610"/>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Merriweather"/>
              <a:buNone/>
              <a:defRPr sz="1800" i="1">
                <a:solidFill>
                  <a:schemeClr val="accent1"/>
                </a:solidFill>
                <a:latin typeface="Merriweather"/>
                <a:ea typeface="Merriweather"/>
                <a:cs typeface="Merriweather"/>
                <a:sym typeface="Merriweather"/>
              </a:defRPr>
            </a:lvl1pPr>
            <a:lvl2pPr lvl="1" algn="ctr" rtl="0">
              <a:spcBef>
                <a:spcPts val="0"/>
              </a:spcBef>
              <a:spcAft>
                <a:spcPts val="0"/>
              </a:spcAft>
              <a:buClr>
                <a:schemeClr val="accent1"/>
              </a:buClr>
              <a:buSzPts val="1800"/>
              <a:buFont typeface="Merriweather"/>
              <a:buNone/>
              <a:defRPr sz="1800" i="1">
                <a:solidFill>
                  <a:schemeClr val="accent1"/>
                </a:solidFill>
                <a:latin typeface="Merriweather"/>
                <a:ea typeface="Merriweather"/>
                <a:cs typeface="Merriweather"/>
                <a:sym typeface="Merriweather"/>
              </a:defRPr>
            </a:lvl2pPr>
            <a:lvl3pPr lvl="2" algn="ctr" rtl="0">
              <a:spcBef>
                <a:spcPts val="0"/>
              </a:spcBef>
              <a:spcAft>
                <a:spcPts val="0"/>
              </a:spcAft>
              <a:buClr>
                <a:schemeClr val="accent1"/>
              </a:buClr>
              <a:buSzPts val="1800"/>
              <a:buFont typeface="Merriweather"/>
              <a:buNone/>
              <a:defRPr sz="1800" i="1">
                <a:solidFill>
                  <a:schemeClr val="accent1"/>
                </a:solidFill>
                <a:latin typeface="Merriweather"/>
                <a:ea typeface="Merriweather"/>
                <a:cs typeface="Merriweather"/>
                <a:sym typeface="Merriweather"/>
              </a:defRPr>
            </a:lvl3pPr>
            <a:lvl4pPr lvl="3"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4pPr>
            <a:lvl5pPr lvl="4"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5pPr>
            <a:lvl6pPr lvl="5"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6pPr>
            <a:lvl7pPr lvl="6"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7pPr>
            <a:lvl8pPr lvl="7"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8pPr>
            <a:lvl9pPr lvl="8" algn="ctr" rtl="0">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9pPr>
          </a:lstStyle>
          <a:p>
            <a:endParaRPr/>
          </a:p>
        </p:txBody>
      </p:sp>
      <p:sp>
        <p:nvSpPr>
          <p:cNvPr id="18" name="Google Shape;18;p3"/>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19"/>
        <p:cNvGrpSpPr/>
        <p:nvPr/>
      </p:nvGrpSpPr>
      <p:grpSpPr>
        <a:xfrm>
          <a:off x="0" y="0"/>
          <a:ext cx="0" cy="0"/>
          <a:chOff x="0" y="0"/>
          <a:chExt cx="0" cy="0"/>
        </a:xfrm>
      </p:grpSpPr>
      <p:sp>
        <p:nvSpPr>
          <p:cNvPr id="20" name="Google Shape;20;p4"/>
          <p:cNvSpPr/>
          <p:nvPr/>
        </p:nvSpPr>
        <p:spPr>
          <a:xfrm>
            <a:off x="100" y="0"/>
            <a:ext cx="9144000" cy="164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4087475" y="1147237"/>
            <a:ext cx="969300" cy="96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135950" y="1208048"/>
            <a:ext cx="872100" cy="84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lvl1pPr marL="457200" lvl="0" indent="-342900" algn="ctr" rtl="0">
              <a:spcBef>
                <a:spcPts val="600"/>
              </a:spcBef>
              <a:spcAft>
                <a:spcPts val="0"/>
              </a:spcAft>
              <a:buClr>
                <a:srgbClr val="FFFFFF"/>
              </a:buClr>
              <a:buSzPts val="1800"/>
              <a:buFont typeface="Merriweather"/>
              <a:buChar char="◉"/>
              <a:defRPr i="1">
                <a:solidFill>
                  <a:srgbClr val="FFFFFF"/>
                </a:solidFill>
                <a:latin typeface="Merriweather"/>
                <a:ea typeface="Merriweather"/>
                <a:cs typeface="Merriweather"/>
                <a:sym typeface="Merriweather"/>
              </a:defRPr>
            </a:lvl1pPr>
            <a:lvl2pPr marL="914400" lvl="1"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2pPr>
            <a:lvl3pPr marL="1371600" lvl="2"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3pPr>
            <a:lvl4pPr marL="1828800" lvl="3"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4pPr>
            <a:lvl5pPr marL="2286000" lvl="4"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5pPr>
            <a:lvl6pPr marL="2743200" lvl="5"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6pPr>
            <a:lvl7pPr marL="3200400" lvl="6"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7pPr>
            <a:lvl8pPr marL="3657600" lvl="7"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8pPr>
            <a:lvl9pPr marL="4114800" lvl="8" indent="-38100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9pPr>
          </a:lstStyle>
          <a:p>
            <a:endParaRPr/>
          </a:p>
        </p:txBody>
      </p:sp>
      <p:sp>
        <p:nvSpPr>
          <p:cNvPr id="24" name="Google Shape;24;p4"/>
          <p:cNvSpPr txBox="1"/>
          <p:nvPr/>
        </p:nvSpPr>
        <p:spPr>
          <a:xfrm>
            <a:off x="3593400" y="113415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Raleway"/>
                <a:ea typeface="Raleway"/>
                <a:cs typeface="Raleway"/>
                <a:sym typeface="Raleway"/>
              </a:rPr>
              <a:t>“</a:t>
            </a:r>
            <a:endParaRPr sz="9600">
              <a:solidFill>
                <a:schemeClr val="dk1"/>
              </a:solidFill>
              <a:latin typeface="Raleway"/>
              <a:ea typeface="Raleway"/>
              <a:cs typeface="Raleway"/>
              <a:sym typeface="Raleway"/>
            </a:endParaRPr>
          </a:p>
        </p:txBody>
      </p:sp>
      <p:sp>
        <p:nvSpPr>
          <p:cNvPr id="25" name="Google Shape;25;p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3"/>
                </a:solidFill>
                <a:latin typeface="Merriweather"/>
                <a:ea typeface="Merriweather"/>
                <a:cs typeface="Merriweather"/>
                <a:sym typeface="Merriweather"/>
              </a:defRPr>
            </a:lvl1pPr>
            <a:lvl2pPr lvl="1">
              <a:buNone/>
              <a:defRPr>
                <a:solidFill>
                  <a:schemeClr val="accent3"/>
                </a:solidFill>
                <a:latin typeface="Merriweather"/>
                <a:ea typeface="Merriweather"/>
                <a:cs typeface="Merriweather"/>
                <a:sym typeface="Merriweather"/>
              </a:defRPr>
            </a:lvl2pPr>
            <a:lvl3pPr lvl="2">
              <a:buNone/>
              <a:defRPr>
                <a:solidFill>
                  <a:schemeClr val="accent3"/>
                </a:solidFill>
                <a:latin typeface="Merriweather"/>
                <a:ea typeface="Merriweather"/>
                <a:cs typeface="Merriweather"/>
                <a:sym typeface="Merriweather"/>
              </a:defRPr>
            </a:lvl3pPr>
            <a:lvl4pPr lvl="3">
              <a:buNone/>
              <a:defRPr>
                <a:solidFill>
                  <a:schemeClr val="accent3"/>
                </a:solidFill>
                <a:latin typeface="Merriweather"/>
                <a:ea typeface="Merriweather"/>
                <a:cs typeface="Merriweather"/>
                <a:sym typeface="Merriweather"/>
              </a:defRPr>
            </a:lvl4pPr>
            <a:lvl5pPr lvl="4">
              <a:buNone/>
              <a:defRPr>
                <a:solidFill>
                  <a:schemeClr val="accent3"/>
                </a:solidFill>
                <a:latin typeface="Merriweather"/>
                <a:ea typeface="Merriweather"/>
                <a:cs typeface="Merriweather"/>
                <a:sym typeface="Merriweather"/>
              </a:defRPr>
            </a:lvl5pPr>
            <a:lvl6pPr lvl="5">
              <a:buNone/>
              <a:defRPr>
                <a:solidFill>
                  <a:schemeClr val="accent3"/>
                </a:solidFill>
                <a:latin typeface="Merriweather"/>
                <a:ea typeface="Merriweather"/>
                <a:cs typeface="Merriweather"/>
                <a:sym typeface="Merriweather"/>
              </a:defRPr>
            </a:lvl6pPr>
            <a:lvl7pPr lvl="6">
              <a:buNone/>
              <a:defRPr>
                <a:solidFill>
                  <a:schemeClr val="accent3"/>
                </a:solidFill>
                <a:latin typeface="Merriweather"/>
                <a:ea typeface="Merriweather"/>
                <a:cs typeface="Merriweather"/>
                <a:sym typeface="Merriweather"/>
              </a:defRPr>
            </a:lvl7pPr>
            <a:lvl8pPr lvl="7">
              <a:buNone/>
              <a:defRPr>
                <a:solidFill>
                  <a:schemeClr val="accent3"/>
                </a:solidFill>
                <a:latin typeface="Merriweather"/>
                <a:ea typeface="Merriweather"/>
                <a:cs typeface="Merriweather"/>
                <a:sym typeface="Merriweather"/>
              </a:defRPr>
            </a:lvl8pPr>
            <a:lvl9pPr lvl="8">
              <a:buNone/>
              <a:defRPr>
                <a:solidFill>
                  <a:schemeClr val="accent3"/>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2pPr>
            <a:lvl3pPr lvl="2"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3pPr>
            <a:lvl4pPr lvl="3"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4pPr>
            <a:lvl5pPr lvl="4"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5pPr>
            <a:lvl6pPr lvl="5"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6pPr>
            <a:lvl7pPr lvl="6"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7pPr>
            <a:lvl8pPr lvl="7"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8pPr>
            <a:lvl9pPr lvl="8"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1658680" y="1127051"/>
            <a:ext cx="6826102" cy="27857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Aspectos Generales de Procedibilidad de la Acción de Tutela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5. CARACTERÍSTICAS RELEVANTES DE LA ACCIÓN DE TUTELA.</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202950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568100" y="2122808"/>
            <a:ext cx="6007800"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600" b="1" dirty="0">
                <a:latin typeface="Arial" panose="020B0604020202020204" pitchFamily="34" charset="0"/>
                <a:ea typeface="Calibri" panose="020F0502020204030204" pitchFamily="34" charset="0"/>
              </a:rPr>
              <a:t>La a</a:t>
            </a:r>
            <a:r>
              <a:rPr lang="es-CO" sz="1600" b="1" dirty="0">
                <a:effectLst/>
                <a:latin typeface="Arial" panose="020B0604020202020204" pitchFamily="34" charset="0"/>
                <a:ea typeface="Calibri" panose="020F0502020204030204" pitchFamily="34" charset="0"/>
              </a:rPr>
              <a:t>cción de tutela se caracteriza por ser un instrumento</a:t>
            </a:r>
          </a:p>
          <a:p>
            <a:pPr marL="114300" indent="0">
              <a:lnSpc>
                <a:spcPct val="107000"/>
              </a:lnSpc>
              <a:spcAft>
                <a:spcPts val="800"/>
              </a:spcAft>
              <a:buNone/>
            </a:pPr>
            <a:endParaRPr lang="es-CO" sz="1600" b="1" dirty="0">
              <a:effectLst/>
              <a:latin typeface="Arial" panose="020B0604020202020204" pitchFamily="34" charset="0"/>
              <a:ea typeface="Calibri" panose="020F0502020204030204" pitchFamily="34" charset="0"/>
            </a:endParaRPr>
          </a:p>
          <a:p>
            <a:pPr marL="114300" indent="0">
              <a:lnSpc>
                <a:spcPct val="107000"/>
              </a:lnSpc>
              <a:spcAft>
                <a:spcPts val="800"/>
              </a:spcAft>
              <a:buNone/>
            </a:pPr>
            <a:r>
              <a:rPr lang="es-CO" sz="1600" dirty="0">
                <a:effectLst/>
                <a:latin typeface="Arial" panose="020B0604020202020204" pitchFamily="34" charset="0"/>
                <a:ea typeface="Calibri" panose="020F0502020204030204" pitchFamily="34" charset="0"/>
              </a:rPr>
              <a:t> </a:t>
            </a:r>
            <a:r>
              <a:rPr lang="es-CO" sz="1600" i="1" dirty="0">
                <a:effectLst/>
                <a:latin typeface="Arial" panose="020B0604020202020204" pitchFamily="34" charset="0"/>
                <a:ea typeface="Calibri" panose="020F0502020204030204" pitchFamily="34" charset="0"/>
              </a:rPr>
              <a:t>i) es subsidiario, </a:t>
            </a:r>
            <a:r>
              <a:rPr lang="es-CO" sz="1600" i="1" dirty="0" err="1">
                <a:effectLst/>
                <a:latin typeface="Arial" panose="020B0604020202020204" pitchFamily="34" charset="0"/>
                <a:ea typeface="Calibri" panose="020F0502020204030204" pitchFamily="34" charset="0"/>
              </a:rPr>
              <a:t>ii</a:t>
            </a:r>
            <a:r>
              <a:rPr lang="es-CO" sz="1600" i="1" dirty="0">
                <a:effectLst/>
                <a:latin typeface="Arial" panose="020B0604020202020204" pitchFamily="34" charset="0"/>
                <a:ea typeface="Calibri" panose="020F0502020204030204" pitchFamily="34" charset="0"/>
              </a:rPr>
              <a:t>) es inmediat</a:t>
            </a:r>
            <a:r>
              <a:rPr lang="es-CO" sz="1600" dirty="0">
                <a:latin typeface="Arial" panose="020B0604020202020204" pitchFamily="34" charset="0"/>
                <a:ea typeface="Calibri" panose="020F0502020204030204" pitchFamily="34" charset="0"/>
              </a:rPr>
              <a:t>o, </a:t>
            </a:r>
            <a:r>
              <a:rPr lang="es-CO" sz="1600" i="1" dirty="0" err="1">
                <a:effectLst/>
                <a:latin typeface="Arial" panose="020B0604020202020204" pitchFamily="34" charset="0"/>
                <a:ea typeface="Calibri" panose="020F0502020204030204" pitchFamily="34" charset="0"/>
              </a:rPr>
              <a:t>iii</a:t>
            </a:r>
            <a:r>
              <a:rPr lang="es-CO" sz="1600" i="1" dirty="0">
                <a:effectLst/>
                <a:latin typeface="Arial" panose="020B0604020202020204" pitchFamily="34" charset="0"/>
                <a:ea typeface="Calibri" panose="020F0502020204030204" pitchFamily="34" charset="0"/>
              </a:rPr>
              <a:t>) es sencillo, </a:t>
            </a:r>
          </a:p>
          <a:p>
            <a:pPr marL="114300" indent="0">
              <a:lnSpc>
                <a:spcPct val="107000"/>
              </a:lnSpc>
              <a:spcAft>
                <a:spcPts val="800"/>
              </a:spcAft>
              <a:buNone/>
            </a:pPr>
            <a:r>
              <a:rPr lang="es-CO" sz="1600" i="1" dirty="0" err="1">
                <a:effectLst/>
                <a:latin typeface="Arial" panose="020B0604020202020204" pitchFamily="34" charset="0"/>
                <a:ea typeface="Calibri" panose="020F0502020204030204" pitchFamily="34" charset="0"/>
              </a:rPr>
              <a:t>iv</a:t>
            </a:r>
            <a:r>
              <a:rPr lang="es-CO" sz="1600" i="1" dirty="0">
                <a:effectLst/>
                <a:latin typeface="Arial" panose="020B0604020202020204" pitchFamily="34" charset="0"/>
                <a:ea typeface="Calibri" panose="020F0502020204030204" pitchFamily="34" charset="0"/>
              </a:rPr>
              <a:t>) es específico, v) es eficaz</a:t>
            </a:r>
            <a:endParaRPr lang="es-CO"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16"/>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dirty="0"/>
          </a:p>
        </p:txBody>
      </p:sp>
    </p:spTree>
    <p:extLst>
      <p:ext uri="{BB962C8B-B14F-4D97-AF65-F5344CB8AC3E}">
        <p14:creationId xmlns:p14="http://schemas.microsoft.com/office/powerpoint/2010/main" val="245889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6. PRINCIPIOS QUE RIGEN LA ACCIÓN DE TUTELA.</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dirty="0"/>
          </a:p>
        </p:txBody>
      </p:sp>
    </p:spTree>
    <p:extLst>
      <p:ext uri="{BB962C8B-B14F-4D97-AF65-F5344CB8AC3E}">
        <p14:creationId xmlns:p14="http://schemas.microsoft.com/office/powerpoint/2010/main" val="102560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584791" y="2122808"/>
            <a:ext cx="7783032" cy="819900"/>
          </a:xfrm>
          <a:prstGeom prst="rect">
            <a:avLst/>
          </a:prstGeom>
        </p:spPr>
        <p:txBody>
          <a:bodyPr spcFirstLastPara="1" wrap="square" lIns="91425" tIns="91425" rIns="91425" bIns="91425" anchor="t" anchorCtr="0">
            <a:noAutofit/>
          </a:bodyPr>
          <a:lstStyle/>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Principio de publicidad.</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El principio de justicia material o de prevalencia del derecho sustancial sobre el procedimental (Art. 228 CP).</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El principio de economía. </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Principio de celeridad y oralidad </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Principio de eficacia. </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Principio de informalidad y oficiosidad. </a:t>
            </a:r>
            <a:endParaRPr lang="es-CO" sz="1800" dirty="0">
              <a:latin typeface="Arial" panose="020B0604020202020204" pitchFamily="34" charset="0"/>
              <a:ea typeface="Calibri" panose="020F0502020204030204" pitchFamily="34" charset="0"/>
            </a:endParaRPr>
          </a:p>
        </p:txBody>
      </p:sp>
      <p:sp>
        <p:nvSpPr>
          <p:cNvPr id="103" name="Google Shape;103;p16"/>
          <p:cNvSpPr txBox="1">
            <a:spLocks noGrp="1"/>
          </p:cNvSpPr>
          <p:nvPr>
            <p:ph type="sldNum" idx="12"/>
          </p:nvPr>
        </p:nvSpPr>
        <p:spPr>
          <a:xfrm>
            <a:off x="8367823" y="4711586"/>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dirty="0"/>
          </a:p>
        </p:txBody>
      </p:sp>
    </p:spTree>
    <p:extLst>
      <p:ext uri="{BB962C8B-B14F-4D97-AF65-F5344CB8AC3E}">
        <p14:creationId xmlns:p14="http://schemas.microsoft.com/office/powerpoint/2010/main" val="236077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1800" dirty="0"/>
              <a:t>7. OBJETO DE LA ACCIÓN DE TUTELA: PROTECCIÓN INMEDIATA DE LOS DERECHOS CONSTITUCIONALES FUNDAMENTALES, VULNERADOS O AMENZADOS.</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800" dirty="0">
                <a:effectLst/>
                <a:latin typeface="Arial" panose="020B0604020202020204" pitchFamily="34" charset="0"/>
                <a:ea typeface="Calibri" panose="020F0502020204030204" pitchFamily="34" charset="0"/>
              </a:rPr>
              <a:t>Interpretación funcional, sistemática y finalista: toda clase de derechos que permitan una protección de una posición ius fundamental. </a:t>
            </a: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dirty="0"/>
          </a:p>
        </p:txBody>
      </p:sp>
    </p:spTree>
    <p:extLst>
      <p:ext uri="{BB962C8B-B14F-4D97-AF65-F5344CB8AC3E}">
        <p14:creationId xmlns:p14="http://schemas.microsoft.com/office/powerpoint/2010/main" val="216864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584791" y="2122808"/>
            <a:ext cx="7783032"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400" b="1" dirty="0">
                <a:latin typeface="Arial" panose="020B0604020202020204" pitchFamily="34" charset="0"/>
                <a:ea typeface="Calibri" panose="020F0502020204030204" pitchFamily="34" charset="0"/>
              </a:rPr>
              <a:t>OBLIGACIONES DEL ESTADO EN RELACIÓN CON LOS DERECHOS DE LAS PERSONAS</a:t>
            </a:r>
            <a:endParaRPr lang="es-CO" sz="1400" dirty="0">
              <a:latin typeface="Arial" panose="020B0604020202020204" pitchFamily="34" charset="0"/>
              <a:ea typeface="Calibri" panose="020F0502020204030204" pitchFamily="34" charset="0"/>
            </a:endParaRP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Obligaciones negativas o deberes de abstención y respeto sobre los derechos</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Obligaciones positivas</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Obligaciones de regulación</a:t>
            </a:r>
          </a:p>
          <a:p>
            <a:pPr>
              <a:lnSpc>
                <a:spcPct val="107000"/>
              </a:lnSpc>
              <a:spcAft>
                <a:spcPts val="800"/>
              </a:spcAft>
              <a:buFont typeface="+mj-lt"/>
              <a:buAutoNum type="alphaLcParenR"/>
            </a:pPr>
            <a:r>
              <a:rPr lang="es-CO" sz="1400" dirty="0">
                <a:latin typeface="Arial" panose="020B0604020202020204" pitchFamily="34" charset="0"/>
                <a:ea typeface="Calibri" panose="020F0502020204030204" pitchFamily="34" charset="0"/>
              </a:rPr>
              <a:t>Obligaciones de garantía o de satisfacción</a:t>
            </a:r>
          </a:p>
        </p:txBody>
      </p:sp>
      <p:sp>
        <p:nvSpPr>
          <p:cNvPr id="103" name="Google Shape;103;p16"/>
          <p:cNvSpPr txBox="1">
            <a:spLocks noGrp="1"/>
          </p:cNvSpPr>
          <p:nvPr>
            <p:ph type="sldNum" idx="12"/>
          </p:nvPr>
        </p:nvSpPr>
        <p:spPr>
          <a:xfrm>
            <a:off x="8367823" y="4711586"/>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dirty="0"/>
          </a:p>
        </p:txBody>
      </p:sp>
    </p:spTree>
    <p:extLst>
      <p:ext uri="{BB962C8B-B14F-4D97-AF65-F5344CB8AC3E}">
        <p14:creationId xmlns:p14="http://schemas.microsoft.com/office/powerpoint/2010/main" val="134396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2000" dirty="0"/>
              <a:t>8. FUENTES DE LOS DERECHOS FUNDAMENTALES PASIBLES DE ACCIÓN DE TUTELA</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dirty="0"/>
          </a:p>
        </p:txBody>
      </p:sp>
    </p:spTree>
    <p:extLst>
      <p:ext uri="{BB962C8B-B14F-4D97-AF65-F5344CB8AC3E}">
        <p14:creationId xmlns:p14="http://schemas.microsoft.com/office/powerpoint/2010/main" val="224695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2000" dirty="0"/>
              <a:t>9. PROTECCIÓN EN TUTELA: POR VIOLACIÓN O AMENAZA DE VIOLACIÓN</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dirty="0"/>
          </a:p>
        </p:txBody>
      </p:sp>
    </p:spTree>
    <p:extLst>
      <p:ext uri="{BB962C8B-B14F-4D97-AF65-F5344CB8AC3E}">
        <p14:creationId xmlns:p14="http://schemas.microsoft.com/office/powerpoint/2010/main" val="88702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584791" y="2048377"/>
            <a:ext cx="7783032"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Consecuente con lo expresado, debe señalarse, que la tutela procede para la protección de los derechos fundamentales que se encuentren no solo vulnerados sino también amenazados.</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Ahora bien, los términos “vulneración” y “amenaza” no se pueden equiparar entre sí, pues en tanto la vulneración lleva implícito el concepto de daño o perjuicio, la amenaza es una violación potencial que se presenta como inminente y próxima. </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De esta manera resulta entonces que se “vulnera” un derecho cuando el bien jurídico que constituye su objeto es lesionado y se “amenaza” un derecho cuando ese mismo bien jurídico, sin ser destruido, es puesto en trance de sufrir mengua. </a:t>
            </a:r>
          </a:p>
          <a:p>
            <a:pPr marL="114300" indent="0">
              <a:lnSpc>
                <a:spcPct val="107000"/>
              </a:lnSpc>
              <a:spcAft>
                <a:spcPts val="800"/>
              </a:spcAft>
              <a:buNone/>
            </a:pPr>
            <a:endParaRPr lang="es-CO" sz="1400" dirty="0">
              <a:latin typeface="Arial" panose="020B0604020202020204" pitchFamily="34" charset="0"/>
              <a:ea typeface="Calibri" panose="020F0502020204030204" pitchFamily="34" charset="0"/>
            </a:endParaRPr>
          </a:p>
        </p:txBody>
      </p:sp>
      <p:sp>
        <p:nvSpPr>
          <p:cNvPr id="103" name="Google Shape;103;p16"/>
          <p:cNvSpPr txBox="1">
            <a:spLocks noGrp="1"/>
          </p:cNvSpPr>
          <p:nvPr>
            <p:ph type="sldNum" idx="12"/>
          </p:nvPr>
        </p:nvSpPr>
        <p:spPr>
          <a:xfrm>
            <a:off x="8367823" y="4711586"/>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dirty="0"/>
          </a:p>
        </p:txBody>
      </p:sp>
    </p:spTree>
    <p:extLst>
      <p:ext uri="{BB962C8B-B14F-4D97-AF65-F5344CB8AC3E}">
        <p14:creationId xmlns:p14="http://schemas.microsoft.com/office/powerpoint/2010/main" val="174550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sz="2000" dirty="0"/>
              <a:t>10. PROCEDENCIA E IMPROCEDENCIA DE LA TUTELA.</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dirty="0"/>
          </a:p>
        </p:txBody>
      </p:sp>
    </p:spTree>
    <p:extLst>
      <p:ext uri="{BB962C8B-B14F-4D97-AF65-F5344CB8AC3E}">
        <p14:creationId xmlns:p14="http://schemas.microsoft.com/office/powerpoint/2010/main" val="371037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1. Aspectos Generales de Procedibilidad de la Acción de Tutela</a:t>
            </a:r>
            <a:endParaRPr dirty="0"/>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1600" dirty="0"/>
              <a:t>La Constitución Política de 1991 derechos fundamentales y garantías a todos miembros del conglomerado social, contemplados en el preámbulo y el articulado de la Carta Magna, que tiene supremacía sobre el contenido de las leyes y demás normas jurídicas generales.</a:t>
            </a:r>
            <a:endParaRPr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584791" y="2122808"/>
            <a:ext cx="7783032"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600" b="1" dirty="0">
                <a:latin typeface="Arial" panose="020B0604020202020204" pitchFamily="34" charset="0"/>
                <a:ea typeface="Calibri" panose="020F0502020204030204" pitchFamily="34" charset="0"/>
              </a:rPr>
              <a:t>Causales de improcedencia de la acción de tutela:</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a). El carácter subsidiario y complementario de la acción de tutela. </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b). Sujetos de especial protección constitucional. </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c). El criterio de inmediatez.</a:t>
            </a:r>
          </a:p>
          <a:p>
            <a:pPr marL="114300" indent="0">
              <a:lnSpc>
                <a:spcPct val="107000"/>
              </a:lnSpc>
              <a:spcAft>
                <a:spcPts val="800"/>
              </a:spcAft>
              <a:buNone/>
            </a:pPr>
            <a:r>
              <a:rPr lang="es-CO" sz="1600" dirty="0">
                <a:latin typeface="Arial" panose="020B0604020202020204" pitchFamily="34" charset="0"/>
                <a:ea typeface="Calibri" panose="020F0502020204030204" pitchFamily="34" charset="0"/>
              </a:rPr>
              <a:t>d). La carencia de objeto como causal de improcedencia de la tutela.</a:t>
            </a:r>
          </a:p>
          <a:p>
            <a:pPr marL="114300" indent="0">
              <a:lnSpc>
                <a:spcPct val="107000"/>
              </a:lnSpc>
              <a:spcAft>
                <a:spcPts val="800"/>
              </a:spcAft>
              <a:buNone/>
            </a:pPr>
            <a:endParaRPr lang="es-CO" sz="1400" dirty="0">
              <a:latin typeface="Arial" panose="020B0604020202020204" pitchFamily="34" charset="0"/>
              <a:ea typeface="Calibri" panose="020F0502020204030204" pitchFamily="34" charset="0"/>
            </a:endParaRPr>
          </a:p>
        </p:txBody>
      </p:sp>
      <p:sp>
        <p:nvSpPr>
          <p:cNvPr id="103" name="Google Shape;103;p16"/>
          <p:cNvSpPr txBox="1">
            <a:spLocks noGrp="1"/>
          </p:cNvSpPr>
          <p:nvPr>
            <p:ph type="sldNum" idx="12"/>
          </p:nvPr>
        </p:nvSpPr>
        <p:spPr>
          <a:xfrm>
            <a:off x="8367823" y="4711586"/>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dirty="0"/>
          </a:p>
        </p:txBody>
      </p:sp>
    </p:spTree>
    <p:extLst>
      <p:ext uri="{BB962C8B-B14F-4D97-AF65-F5344CB8AC3E}">
        <p14:creationId xmlns:p14="http://schemas.microsoft.com/office/powerpoint/2010/main" val="146843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1658680" y="1127051"/>
            <a:ext cx="6826102" cy="27857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Muchas Gracias</a:t>
            </a:r>
            <a:endParaRPr dirty="0"/>
          </a:p>
        </p:txBody>
      </p:sp>
    </p:spTree>
    <p:extLst>
      <p:ext uri="{BB962C8B-B14F-4D97-AF65-F5344CB8AC3E}">
        <p14:creationId xmlns:p14="http://schemas.microsoft.com/office/powerpoint/2010/main" val="158177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CO" sz="1800" dirty="0">
                <a:effectLst/>
                <a:latin typeface="Arial" panose="020B0604020202020204" pitchFamily="34" charset="0"/>
                <a:ea typeface="Calibri" panose="020F0502020204030204" pitchFamily="34" charset="0"/>
              </a:rPr>
              <a:t>La Constitución Política es el contexto necesario de todo el ordenamiento jurídico colombiano.</a:t>
            </a:r>
            <a:endParaRPr dirty="0"/>
          </a:p>
        </p:txBody>
      </p:sp>
      <p:sp>
        <p:nvSpPr>
          <p:cNvPr id="103" name="Google Shape;103;p16"/>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2. BLOQUE DE CONSTITUCIONALIDAD.</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1600" dirty="0"/>
              <a:t>El denominado “Bloque de constitucionalidad”  está compuesto por todas aquellas normas y principios, que no aparecen formalmente en la Carta, puesto que, han sido integrados normativamente por diferentes vías y por mandato de la propia Constitución</a:t>
            </a:r>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81209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800" dirty="0">
                <a:effectLst/>
                <a:latin typeface="Arial" panose="020B0604020202020204" pitchFamily="34" charset="0"/>
                <a:ea typeface="Calibri" panose="020F0502020204030204" pitchFamily="34" charset="0"/>
                <a:cs typeface="Arial" panose="020B0604020202020204" pitchFamily="34" charset="0"/>
              </a:rPr>
              <a:t>El bloque de constitucionalidad se entiende en dos sentidos: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es-CO" sz="1800" dirty="0">
                <a:effectLst/>
                <a:latin typeface="Arial" panose="020B0604020202020204" pitchFamily="34" charset="0"/>
                <a:ea typeface="Calibri" panose="020F0502020204030204" pitchFamily="34" charset="0"/>
                <a:cs typeface="Arial" panose="020B0604020202020204" pitchFamily="34" charset="0"/>
              </a:rPr>
              <a:t>i). Stricto Sensu.</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114300" indent="0">
              <a:lnSpc>
                <a:spcPct val="107000"/>
              </a:lnSpc>
              <a:spcAft>
                <a:spcPts val="800"/>
              </a:spcAft>
              <a:buNone/>
            </a:pPr>
            <a:r>
              <a:rPr lang="es-CO" sz="1800" dirty="0" err="1">
                <a:effectLst/>
                <a:latin typeface="Arial" panose="020B0604020202020204" pitchFamily="34" charset="0"/>
                <a:ea typeface="Calibri" panose="020F0502020204030204" pitchFamily="34" charset="0"/>
                <a:cs typeface="Arial" panose="020B0604020202020204" pitchFamily="34" charset="0"/>
              </a:rPr>
              <a:t>ii</a:t>
            </a:r>
            <a:r>
              <a:rPr lang="es-CO" sz="1800" dirty="0">
                <a:effectLst/>
                <a:latin typeface="Arial" panose="020B0604020202020204" pitchFamily="34" charset="0"/>
                <a:ea typeface="Calibri" panose="020F0502020204030204" pitchFamily="34" charset="0"/>
                <a:cs typeface="Arial" panose="020B0604020202020204" pitchFamily="34" charset="0"/>
              </a:rPr>
              <a:t>). Lato Sensu.</a:t>
            </a:r>
            <a:endParaRPr lang="es-C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16"/>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101232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3. EL JUEZ EN EL ESTADO SOCIAL DE DERECHO.</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1600" dirty="0"/>
              <a:t>El papel del Juez en el Estado Social de Derecho es trascendental para la realización de la justicia material, la promoción y protección de los derechos fundamentales</a:t>
            </a:r>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67389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800" dirty="0">
                <a:latin typeface="Arial" panose="020B0604020202020204" pitchFamily="34" charset="0"/>
                <a:ea typeface="Calibri" panose="020F0502020204030204" pitchFamily="34" charset="0"/>
                <a:cs typeface="Arial" panose="020B0604020202020204" pitchFamily="34" charset="0"/>
              </a:rPr>
              <a:t>L</a:t>
            </a:r>
            <a:r>
              <a:rPr lang="es-CO" sz="1800" dirty="0">
                <a:effectLst/>
                <a:latin typeface="Arial" panose="020B0604020202020204" pitchFamily="34" charset="0"/>
                <a:ea typeface="Calibri" panose="020F0502020204030204" pitchFamily="34" charset="0"/>
                <a:cs typeface="Arial" panose="020B0604020202020204" pitchFamily="34" charset="0"/>
              </a:rPr>
              <a:t>a aplicación de los principios constitucionales y derechos fundamentales es relevante y necesaria en todo proceso ordinario, proceso de constitucionalización del derecho ordinario en general.</a:t>
            </a:r>
            <a:endParaRPr lang="es-C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16"/>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187656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4. ACCIÓN DE TUTELA: DERECHO FUNDAMENTAL.</a:t>
            </a:r>
          </a:p>
        </p:txBody>
      </p:sp>
      <p:sp>
        <p:nvSpPr>
          <p:cNvPr id="96" name="Google Shape;96;p15"/>
          <p:cNvSpPr txBox="1">
            <a:spLocks noGrp="1"/>
          </p:cNvSpPr>
          <p:nvPr>
            <p:ph type="subTitle" idx="1"/>
          </p:nvPr>
        </p:nvSpPr>
        <p:spPr>
          <a:xfrm>
            <a:off x="685800" y="3222041"/>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CO" sz="1600" dirty="0"/>
          </a:p>
        </p:txBody>
      </p:sp>
      <p:sp>
        <p:nvSpPr>
          <p:cNvPr id="97" name="Google Shape;97;p15"/>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dirty="0"/>
          </a:p>
        </p:txBody>
      </p:sp>
    </p:spTree>
    <p:extLst>
      <p:ext uri="{BB962C8B-B14F-4D97-AF65-F5344CB8AC3E}">
        <p14:creationId xmlns:p14="http://schemas.microsoft.com/office/powerpoint/2010/main" val="56717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s-CO" sz="1800" i="1" dirty="0">
                <a:effectLst/>
                <a:latin typeface="Arial" panose="020B0604020202020204" pitchFamily="34" charset="0"/>
                <a:ea typeface="Calibri" panose="020F0502020204030204" pitchFamily="34" charset="0"/>
              </a:rPr>
              <a:t>La acción de tutela como tal tiene el carácter de derecho fundamental toda vez que es el instrumento concebido por el Constituyente para garantizar la protección de los restantes derechos fundamentales que sin él perderían buena parte de su eficacia y arriesgarían esfumarse.</a:t>
            </a:r>
            <a:endParaRPr lang="es-C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16"/>
          <p:cNvSpPr txBox="1">
            <a:spLocks noGrp="1"/>
          </p:cNvSpPr>
          <p:nvPr>
            <p:ph type="sldNum" idx="12"/>
          </p:nvPr>
        </p:nvSpPr>
        <p:spPr>
          <a:xfrm>
            <a:off x="8595300" y="4840800"/>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dirty="0"/>
          </a:p>
        </p:txBody>
      </p:sp>
    </p:spTree>
    <p:extLst>
      <p:ext uri="{BB962C8B-B14F-4D97-AF65-F5344CB8AC3E}">
        <p14:creationId xmlns:p14="http://schemas.microsoft.com/office/powerpoint/2010/main" val="2641317444"/>
      </p:ext>
    </p:extLst>
  </p:cSld>
  <p:clrMapOvr>
    <a:masterClrMapping/>
  </p:clrMapOvr>
</p:sld>
</file>

<file path=ppt/theme/theme1.xml><?xml version="1.0" encoding="utf-8"?>
<a:theme xmlns:a="http://schemas.openxmlformats.org/drawingml/2006/main" name="Othello template">
  <a:themeElements>
    <a:clrScheme name="Custom 347">
      <a:dk1>
        <a:srgbClr val="222222"/>
      </a:dk1>
      <a:lt1>
        <a:srgbClr val="FFFFFF"/>
      </a:lt1>
      <a:dk2>
        <a:srgbClr val="8B8B8B"/>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665</Words>
  <Application>Microsoft Office PowerPoint</Application>
  <PresentationFormat>Presentación en pantalla (16:9)</PresentationFormat>
  <Paragraphs>64</Paragraphs>
  <Slides>21</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Calibri</vt:lpstr>
      <vt:lpstr>Raleway</vt:lpstr>
      <vt:lpstr>Arial</vt:lpstr>
      <vt:lpstr>Merriweather</vt:lpstr>
      <vt:lpstr>Othello template</vt:lpstr>
      <vt:lpstr>Aspectos Generales de Procedibilidad de la Acción de Tutela</vt:lpstr>
      <vt:lpstr>1. Aspectos Generales de Procedibilidad de la Acción de Tutela</vt:lpstr>
      <vt:lpstr>Presentación de PowerPoint</vt:lpstr>
      <vt:lpstr>2. BLOQUE DE CONSTITUCIONALIDAD.</vt:lpstr>
      <vt:lpstr>Presentación de PowerPoint</vt:lpstr>
      <vt:lpstr>3. EL JUEZ EN EL ESTADO SOCIAL DE DERECHO.</vt:lpstr>
      <vt:lpstr>Presentación de PowerPoint</vt:lpstr>
      <vt:lpstr>4. ACCIÓN DE TUTELA: DERECHO FUNDAMENTAL.</vt:lpstr>
      <vt:lpstr>Presentación de PowerPoint</vt:lpstr>
      <vt:lpstr>5. CARACTERÍSTICAS RELEVANTES DE LA ACCIÓN DE TUTELA.</vt:lpstr>
      <vt:lpstr>Presentación de PowerPoint</vt:lpstr>
      <vt:lpstr>6. PRINCIPIOS QUE RIGEN LA ACCIÓN DE TUTELA.</vt:lpstr>
      <vt:lpstr>Presentación de PowerPoint</vt:lpstr>
      <vt:lpstr>7. OBJETO DE LA ACCIÓN DE TUTELA: PROTECCIÓN INMEDIATA DE LOS DERECHOS CONSTITUCIONALES FUNDAMENTALES, VULNERADOS O AMENZADOS.</vt:lpstr>
      <vt:lpstr>Presentación de PowerPoint</vt:lpstr>
      <vt:lpstr>8. FUENTES DE LOS DERECHOS FUNDAMENTALES PASIBLES DE ACCIÓN DE TUTELA</vt:lpstr>
      <vt:lpstr>9. PROTECCIÓN EN TUTELA: POR VIOLACIÓN O AMENAZA DE VIOLACIÓN</vt:lpstr>
      <vt:lpstr>Presentación de PowerPoint</vt:lpstr>
      <vt:lpstr>10. PROCEDENCIA E IMPROCEDENCIA DE LA TUTELA.</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Generales de Procedibilidad de la Acción de Tutela</dc:title>
  <cp:lastModifiedBy>Tecnico Sistemas Tribunal Superior - Seccional Armenia</cp:lastModifiedBy>
  <cp:revision>3</cp:revision>
  <dcterms:modified xsi:type="dcterms:W3CDTF">2022-08-31T16:26:58Z</dcterms:modified>
</cp:coreProperties>
</file>