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597" r:id="rId3"/>
    <p:sldId id="609" r:id="rId4"/>
    <p:sldId id="599" r:id="rId5"/>
    <p:sldId id="600" r:id="rId6"/>
    <p:sldId id="601" r:id="rId7"/>
    <p:sldId id="602" r:id="rId8"/>
    <p:sldId id="603" r:id="rId9"/>
    <p:sldId id="604" r:id="rId10"/>
    <p:sldId id="605" r:id="rId11"/>
    <p:sldId id="607" r:id="rId12"/>
    <p:sldId id="608" r:id="rId13"/>
    <p:sldId id="610" r:id="rId14"/>
    <p:sldId id="606" r:id="rId1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A9A"/>
    <a:srgbClr val="008080"/>
    <a:srgbClr val="B1B1B1"/>
    <a:srgbClr val="CECECE"/>
    <a:srgbClr val="BDE4E2"/>
    <a:srgbClr val="FFFF00"/>
    <a:srgbClr val="FFFF66"/>
    <a:srgbClr val="FFFF99"/>
    <a:srgbClr val="FFFFCC"/>
    <a:srgbClr val="368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7" autoAdjust="0"/>
    <p:restoredTop sz="93946" autoAdjust="0"/>
  </p:normalViewPr>
  <p:slideViewPr>
    <p:cSldViewPr>
      <p:cViewPr varScale="1">
        <p:scale>
          <a:sx n="120" d="100"/>
          <a:sy n="120" d="100"/>
        </p:scale>
        <p:origin x="1800" y="184"/>
      </p:cViewPr>
      <p:guideLst>
        <p:guide orient="horz" pos="26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notesViewPr>
    <p:cSldViewPr>
      <p:cViewPr varScale="1">
        <p:scale>
          <a:sx n="53" d="100"/>
          <a:sy n="53" d="100"/>
        </p:scale>
        <p:origin x="-2574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1"/>
            <a:ext cx="2944958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1AC9DD-C107-4A96-97B3-CF0215BE4269}" type="datetimeFigureOut">
              <a:rPr lang="es-ES"/>
              <a:pPr>
                <a:defRPr/>
              </a:pPr>
              <a:t>25/6/24</a:t>
            </a:fld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1363"/>
            <a:ext cx="496570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2"/>
            <a:ext cx="5438464" cy="446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Textmasterformate durch Klicken bearbeiten</a:t>
            </a:r>
          </a:p>
          <a:p>
            <a:pPr lvl="1"/>
            <a:r>
              <a:rPr lang="es-ES" noProof="0"/>
              <a:t>Zweite Ebene</a:t>
            </a:r>
          </a:p>
          <a:p>
            <a:pPr lvl="2"/>
            <a:r>
              <a:rPr lang="es-ES" noProof="0"/>
              <a:t>Dritte Ebene</a:t>
            </a:r>
          </a:p>
          <a:p>
            <a:pPr lvl="3"/>
            <a:r>
              <a:rPr lang="es-ES" noProof="0"/>
              <a:t>Vierte Ebene</a:t>
            </a:r>
          </a:p>
          <a:p>
            <a:pPr lvl="4"/>
            <a:r>
              <a:rPr lang="es-ES" noProof="0"/>
              <a:t>Fünfte Ebene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4958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243"/>
            <a:ext cx="2944958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A680C0-6575-45DC-B1BD-F3E07A8C9C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549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680C0-6575-45DC-B1BD-F3E07A8C9C08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0EA7-DCC2-40B3-9DDD-FB7BCDE1F964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39EF-45FF-4C6F-9F15-6D25D3DA2E2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E269-1E11-4A42-B063-6D36D624ACA9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DE5B-503F-4C78-BB19-77F7EB25F59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AE65-4CFC-4388-919D-5C56234B8ED8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5D52-131D-483F-AA80-8E2B523DCD7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365B-45B6-49CC-8F57-720183BA79A7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6DF2-C8AF-452D-9EF1-85BB13CB712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E3F2-EA16-4229-92BB-2644CC748FCB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670F-7293-4748-993F-8D36B52B0E3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FECB-0DA9-42BD-A8F4-0495EE48ED63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A74C-6AD7-4392-A129-4F0880687BB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C05F-DFBD-4FA3-911C-BEC495093F02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6996-3FBD-48E1-B30A-C894D146D35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C67E-B9E4-4A77-8DDC-398966E83D22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868D-6755-47A4-A406-9417C97F620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2BBF-A035-4D7D-A739-FB5F04D45117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D47F5-C2AB-4467-B4BB-64C1E67AC1A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B939-D144-4128-B0CB-7B44A890B366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DF8A-2BED-4787-947D-5406A7D4F99D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B892-B8F1-4059-9A7D-C227C639F751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D65D-9F5D-4711-9419-9FBA2A3E7F1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9EDA5A-4E57-4928-BC49-702969ED58C9}" type="datetime1">
              <a:rPr lang="de-DE" smtClean="0"/>
              <a:pPr>
                <a:defRPr/>
              </a:pPr>
              <a:t>25.06.24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1CBD9E-D647-4B0D-A293-8DA228BC7CB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206374" y="1412776"/>
            <a:ext cx="8686105" cy="3888432"/>
          </a:xfrm>
        </p:spPr>
        <p:txBody>
          <a:bodyPr/>
          <a:lstStyle/>
          <a:p>
            <a:pPr eaLnBrk="1" hangingPunct="1"/>
            <a:r>
              <a:rPr lang="es-ES_tradnl" sz="3200" b="1" dirty="0">
                <a:solidFill>
                  <a:srgbClr val="C00000"/>
                </a:solidFill>
              </a:rPr>
              <a:t>INCORPORACIÓN DE DECLARACIONES RENDIDAS ANTES DEL JUICIO, POR MENORES VÍCTIMAS DE DELITOS SEXUALES </a:t>
            </a:r>
            <a:br>
              <a:rPr lang="es-ES_tradnl" sz="3200" dirty="0">
                <a:solidFill>
                  <a:srgbClr val="008080"/>
                </a:solidFill>
              </a:rPr>
            </a:br>
            <a:br>
              <a:rPr lang="es-ES_tradnl" sz="2800" dirty="0">
                <a:solidFill>
                  <a:srgbClr val="008080"/>
                </a:solidFill>
              </a:rPr>
            </a:br>
            <a:br>
              <a:rPr lang="es-ES_tradnl" sz="2800" dirty="0">
                <a:solidFill>
                  <a:srgbClr val="008080"/>
                </a:solidFill>
                <a:ea typeface="BrowalliaUPC"/>
                <a:cs typeface="BrowalliaUPC"/>
              </a:rPr>
            </a:br>
            <a:endParaRPr lang="es-ES_tradnl" sz="2800" dirty="0">
              <a:solidFill>
                <a:srgbClr val="008080"/>
              </a:solidFill>
              <a:ea typeface="BrowalliaUPC"/>
              <a:cs typeface="BrowalliaUPC"/>
            </a:endParaRPr>
          </a:p>
        </p:txBody>
      </p:sp>
      <p:sp>
        <p:nvSpPr>
          <p:cNvPr id="14338" name="Untertitel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431800"/>
          </a:xfrm>
        </p:spPr>
        <p:txBody>
          <a:bodyPr/>
          <a:lstStyle/>
          <a:p>
            <a:pPr eaLnBrk="1" hangingPunct="1"/>
            <a:r>
              <a:rPr lang="es-ES_tradnl" sz="2400" b="1" dirty="0">
                <a:solidFill>
                  <a:schemeClr val="tx1"/>
                </a:solidFill>
                <a:latin typeface="Browallia New"/>
                <a:ea typeface="Browallia New"/>
                <a:cs typeface="Browallia New"/>
              </a:rPr>
              <a:t>Dr. </a:t>
            </a:r>
            <a:r>
              <a:rPr lang="es-ES_tradnl" sz="2400" b="1" dirty="0" err="1">
                <a:solidFill>
                  <a:schemeClr val="tx1"/>
                </a:solidFill>
                <a:latin typeface="Browallia New"/>
                <a:ea typeface="Browallia New"/>
                <a:cs typeface="Browallia New"/>
              </a:rPr>
              <a:t>Iur</a:t>
            </a:r>
            <a:r>
              <a:rPr lang="es-ES_tradnl" sz="2400" b="1" dirty="0">
                <a:solidFill>
                  <a:schemeClr val="tx1"/>
                </a:solidFill>
                <a:latin typeface="Browallia New"/>
                <a:ea typeface="Browallia New"/>
                <a:cs typeface="Browallia New"/>
              </a:rPr>
              <a:t>. Angélica Romero, LLM (Friburgo-Alemania)</a:t>
            </a:r>
          </a:p>
          <a:p>
            <a:pPr eaLnBrk="1" hangingPunct="1"/>
            <a:r>
              <a:rPr lang="es-ES_tradnl" sz="2000" b="1" dirty="0">
                <a:solidFill>
                  <a:schemeClr val="tx1"/>
                </a:solidFill>
                <a:latin typeface="Browallia New"/>
                <a:ea typeface="Browallia New"/>
                <a:cs typeface="Browallia New"/>
              </a:rPr>
              <a:t>Magistrada Auxiliar Sala de Casación Penal CSJ</a:t>
            </a:r>
          </a:p>
          <a:p>
            <a:pPr eaLnBrk="1" hangingPunct="1"/>
            <a:br>
              <a:rPr lang="de-DE" sz="1800" b="1" dirty="0">
                <a:solidFill>
                  <a:schemeClr val="tx1"/>
                </a:solidFill>
                <a:latin typeface="Browallia New"/>
                <a:ea typeface="Browallia New"/>
                <a:cs typeface="Browallia New"/>
              </a:rPr>
            </a:br>
            <a:br>
              <a:rPr lang="de-DE" sz="1800" b="1" dirty="0">
                <a:solidFill>
                  <a:srgbClr val="008080"/>
                </a:solidFill>
                <a:latin typeface="Browallia New"/>
                <a:ea typeface="Browallia New"/>
                <a:cs typeface="Browallia New"/>
              </a:rPr>
            </a:br>
            <a:endParaRPr lang="de-DE" sz="1800" b="1" dirty="0">
              <a:solidFill>
                <a:srgbClr val="008080"/>
              </a:solidFill>
              <a:latin typeface="Browallia New"/>
              <a:ea typeface="Browallia New"/>
              <a:cs typeface="Browallia New"/>
            </a:endParaRPr>
          </a:p>
          <a:p>
            <a:pPr eaLnBrk="1" hangingPunct="1"/>
            <a:endParaRPr lang="es-ES_tradnl" sz="1800" dirty="0">
              <a:solidFill>
                <a:srgbClr val="C00000"/>
              </a:solidFill>
              <a:latin typeface="Browallia New"/>
              <a:ea typeface="Browallia New"/>
              <a:cs typeface="Browallia New"/>
            </a:endParaRPr>
          </a:p>
          <a:p>
            <a:pPr eaLnBrk="1" hangingPunct="1"/>
            <a:r>
              <a:rPr lang="es-ES_tradnl" sz="1800" dirty="0">
                <a:solidFill>
                  <a:srgbClr val="C00000"/>
                </a:solidFill>
                <a:latin typeface="Browallia New"/>
                <a:ea typeface="Browallia New"/>
                <a:cs typeface="Browallia New"/>
              </a:rPr>
              <a:t>Armenia, 26 de junio de 2024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425568" y="2059331"/>
            <a:ext cx="8355360" cy="303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➡️   Opera cuando la menor víctima, durante su testimonio en juicio, se retracta o modifica sustancialmente lo dicho en entrevistas previas.  </a:t>
            </a:r>
          </a:p>
          <a:p>
            <a:pPr lvl="0">
              <a:lnSpc>
                <a:spcPct val="150000"/>
              </a:lnSpc>
              <a:spcAft>
                <a:spcPts val="180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➡️   Para su aducción, debe haber sido previamente descubierta en la etapa procesal pertinente.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Incorporación como TESTIMONIO ADJUNTO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223068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394320" y="1439862"/>
            <a:ext cx="8355360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800"/>
              </a:spcAft>
            </a:pPr>
            <a:r>
              <a:rPr lang="es-ES_tradnl" sz="24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ACTUACIÓN MODELO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Retractación del menor en juicio.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Solicitud expresa de la declaración anterior como testimonio adjunto (previamente descubierta)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Traslado a contraparte e intervinientes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Admisión por el juez (si cumple requisitos)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Contrainterrogatorio del testigo respecto a lo dicho en declaración previa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Interrogatorio cruzado evitando revictimización del niño o niña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Incorporación de la declaración previa (lectura o reproducción)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Incorporación como TESTIMONIO ADJUNTO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11..</a:t>
            </a:r>
          </a:p>
        </p:txBody>
      </p:sp>
    </p:spTree>
    <p:extLst>
      <p:ext uri="{BB962C8B-B14F-4D97-AF65-F5344CB8AC3E}">
        <p14:creationId xmlns:p14="http://schemas.microsoft.com/office/powerpoint/2010/main" val="389402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394320" y="1179187"/>
            <a:ext cx="8355360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800"/>
              </a:spcAft>
            </a:pPr>
            <a:r>
              <a:rPr lang="es-ES_tradnl" sz="24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OTRAS ACTUACIONES ADMISIBLES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Descubrimiento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Solicitar como prueba la declaración del menor víctima. 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Al solicitar el testimonio de psicólogos o médicos forenses y advertir que de ser necesario, </a:t>
            </a:r>
            <a:r>
              <a:rPr lang="es-ES_tradnl" sz="2000" b="1" i="1" dirty="0">
                <a:latin typeface="+mn-lt"/>
                <a:ea typeface="Calibri"/>
                <a:cs typeface="Times New Roman"/>
              </a:rPr>
              <a:t>utilizará las entrevistas rendidas por el menor </a:t>
            </a:r>
            <a:r>
              <a:rPr lang="es-ES_tradnl" sz="2000" dirty="0">
                <a:latin typeface="+mn-lt"/>
                <a:ea typeface="Calibri"/>
                <a:cs typeface="Times New Roman"/>
              </a:rPr>
              <a:t>a estos profesionales 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Juez decreta testimonio del menor.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Menor en juicio se retracta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Fiscal solicita “tener en cuenta” entrevista previa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Reproducción o lectura de la entrevista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Defensa no se opone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</a:t>
            </a:r>
            <a:r>
              <a:rPr lang="es-ES" sz="1000" b="1">
                <a:solidFill>
                  <a:srgbClr val="C00000"/>
                </a:solidFill>
                <a:latin typeface="Calibri" pitchFamily="34" charset="0"/>
              </a:rPr>
              <a:t>por menores.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Incorporación como TESTIMONIO ADJUNTO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300277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CONCLUSIÓN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F6CF68-C232-0EB2-F647-01D6C488B629}"/>
              </a:ext>
            </a:extLst>
          </p:cNvPr>
          <p:cNvSpPr txBox="1"/>
          <p:nvPr/>
        </p:nvSpPr>
        <p:spPr>
          <a:xfrm>
            <a:off x="394320" y="764704"/>
            <a:ext cx="835536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endParaRPr lang="es-ES_tradnl" sz="2000" dirty="0">
              <a:latin typeface="+mn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La jurisprudencia en sus últimos pronunciamientos se decanta por la </a:t>
            </a:r>
            <a:r>
              <a:rPr lang="es-ES_tradnl" sz="2000" b="1" i="1" u="sng" dirty="0">
                <a:latin typeface="+mn-lt"/>
                <a:ea typeface="Calibri"/>
                <a:cs typeface="Times New Roman"/>
              </a:rPr>
              <a:t>flexibilización del trámite de incorporación de la prueba de referencia admisible y del testimonio adjunto </a:t>
            </a:r>
            <a:r>
              <a:rPr lang="es-ES_tradnl" sz="2000" dirty="0">
                <a:latin typeface="+mn-lt"/>
                <a:ea typeface="Calibri"/>
                <a:cs typeface="Times New Roman"/>
              </a:rPr>
              <a:t>respecto a entrevistas rendidas por menores víctimas de delitos contra libertad y formación sexuales antes del juicio oral. 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No la hace depender de la no disponibilidad del testigo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Renuncia a fórmulas sacramentales para solicitar su admisión. Basta que sea posible deducir el interés de utilizarlas como prueba de referencia admisibles.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Siempre y cuanto se garantice derecho de confrontación.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endParaRPr lang="es-ES_tradnl" sz="2000" dirty="0">
              <a:latin typeface="+mn-lt"/>
              <a:ea typeface="Calibri"/>
              <a:cs typeface="Times New Roman"/>
            </a:endParaRPr>
          </a:p>
          <a:p>
            <a:pPr lvl="0">
              <a:spcAft>
                <a:spcPts val="1200"/>
              </a:spcAft>
            </a:pPr>
            <a:endParaRPr lang="es-ES_tradnl" sz="2000" dirty="0">
              <a:latin typeface="+mn-lt"/>
              <a:ea typeface="Calibri"/>
              <a:cs typeface="Times New Roman"/>
            </a:endParaRPr>
          </a:p>
          <a:p>
            <a:pPr lvl="0">
              <a:spcAft>
                <a:spcPts val="1200"/>
              </a:spcAft>
            </a:pPr>
            <a:endParaRPr lang="es-ES_tradnl" sz="2000" dirty="0"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0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Conclusión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7.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CAF8EC-C810-28C4-5FD9-4EB6DA23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776" y="2257875"/>
            <a:ext cx="2133600" cy="287477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8C29D90-813C-896B-453B-11F3C483B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249989"/>
              </p:ext>
            </p:extLst>
          </p:nvPr>
        </p:nvGraphicFramePr>
        <p:xfrm>
          <a:off x="1076697" y="2025036"/>
          <a:ext cx="2664296" cy="168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421679122"/>
                    </a:ext>
                  </a:extLst>
                </a:gridCol>
              </a:tblGrid>
              <a:tr h="1686353"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endParaRPr lang="es-CO" sz="1200" dirty="0"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es-CO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Gracias por su atención</a:t>
                      </a:r>
                    </a:p>
                    <a:p>
                      <a:pPr algn="ctr"/>
                      <a:endParaRPr lang="es-CO" sz="1000" dirty="0"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endParaRPr lang="es-CO" sz="1000" dirty="0"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es-CO" sz="2400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¿PREGUNTAS?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8713"/>
                  </a:ext>
                </a:extLst>
              </a:tr>
            </a:tbl>
          </a:graphicData>
        </a:graphic>
      </p:graphicFrame>
      <p:sp>
        <p:nvSpPr>
          <p:cNvPr id="6" name="Textfeld 1">
            <a:extLst>
              <a:ext uri="{FF2B5EF4-FFF2-40B4-BE49-F238E27FC236}">
                <a16:creationId xmlns:a16="http://schemas.microsoft.com/office/drawing/2014/main" id="{568701FD-61D3-DCD5-717C-8E9973BE6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56" y="4765645"/>
            <a:ext cx="396877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dirty="0">
              <a:solidFill>
                <a:srgbClr val="A6A6A6"/>
              </a:solidFill>
              <a:latin typeface="Calibri" pitchFamily="34" charset="0"/>
            </a:endParaRPr>
          </a:p>
          <a:p>
            <a:r>
              <a:rPr lang="es-ES_tradnl" b="1" dirty="0">
                <a:solidFill>
                  <a:srgbClr val="A6A6A6"/>
                </a:solidFill>
                <a:latin typeface="Calibri" pitchFamily="34" charset="0"/>
              </a:rPr>
              <a:t>Dr. </a:t>
            </a:r>
            <a:r>
              <a:rPr lang="es-ES_tradnl" b="1" dirty="0" err="1">
                <a:solidFill>
                  <a:srgbClr val="A6A6A6"/>
                </a:solidFill>
                <a:latin typeface="Calibri" pitchFamily="34" charset="0"/>
              </a:rPr>
              <a:t>iur</a:t>
            </a:r>
            <a:r>
              <a:rPr lang="es-ES_tradnl" b="1" dirty="0">
                <a:solidFill>
                  <a:srgbClr val="A6A6A6"/>
                </a:solidFill>
                <a:latin typeface="Calibri" pitchFamily="34" charset="0"/>
              </a:rPr>
              <a:t>. Angélica Romero, LLM (</a:t>
            </a:r>
            <a:r>
              <a:rPr lang="es-ES_tradnl" b="1" dirty="0" err="1">
                <a:solidFill>
                  <a:srgbClr val="A6A6A6"/>
                </a:solidFill>
                <a:latin typeface="Calibri" pitchFamily="34" charset="0"/>
              </a:rPr>
              <a:t>Freiburg</a:t>
            </a:r>
            <a:r>
              <a:rPr lang="es-ES_tradnl" b="1" dirty="0">
                <a:solidFill>
                  <a:srgbClr val="A6A6A6"/>
                </a:solidFill>
                <a:latin typeface="Calibri" pitchFamily="34" charset="0"/>
              </a:rPr>
              <a:t>)</a:t>
            </a:r>
          </a:p>
          <a:p>
            <a:r>
              <a:rPr lang="es-ES_tradnl" sz="1600" b="1" dirty="0">
                <a:solidFill>
                  <a:srgbClr val="A6A6A6"/>
                </a:solidFill>
                <a:latin typeface="Calibri" pitchFamily="34" charset="0"/>
              </a:rPr>
              <a:t>Magistrada Auxiliar</a:t>
            </a:r>
          </a:p>
          <a:p>
            <a:r>
              <a:rPr lang="es-ES_tradnl" sz="1600" b="1" dirty="0">
                <a:solidFill>
                  <a:srgbClr val="A6A6A6"/>
                </a:solidFill>
                <a:latin typeface="Calibri" pitchFamily="34" charset="0"/>
              </a:rPr>
              <a:t>Sala de Casación Penal CSJ</a:t>
            </a:r>
          </a:p>
          <a:p>
            <a:r>
              <a:rPr lang="es-ES_tradnl" sz="1600" b="1" dirty="0" err="1">
                <a:solidFill>
                  <a:srgbClr val="A6A6A6"/>
                </a:solidFill>
                <a:latin typeface="Calibri" pitchFamily="34" charset="0"/>
              </a:rPr>
              <a:t>angelicars@cortesuprema.gov.co</a:t>
            </a:r>
            <a:endParaRPr lang="es-ES_trad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4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F1FB82-1C13-A961-9E6D-70FB03D5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13738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2237033" y="1428982"/>
            <a:ext cx="6472824" cy="459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Font typeface="+mj-lt"/>
              <a:buAutoNum type="romanUcPeriod"/>
            </a:pPr>
            <a:r>
              <a:rPr lang="es-ES_tradnl" sz="2400" dirty="0">
                <a:latin typeface="+mn-lt"/>
                <a:ea typeface="Times New Roman"/>
                <a:cs typeface="Times New Roman"/>
              </a:rPr>
              <a:t>  	Aspectos generales</a:t>
            </a:r>
          </a:p>
          <a:p>
            <a:pPr lvl="0">
              <a:spcAft>
                <a:spcPts val="0"/>
              </a:spcAft>
            </a:pPr>
            <a:r>
              <a:rPr lang="es-ES_tradnl" sz="2400" dirty="0">
                <a:latin typeface="+mn-lt"/>
                <a:ea typeface="Times New Roman"/>
                <a:cs typeface="Times New Roman"/>
              </a:rPr>
              <a:t>	</a:t>
            </a:r>
            <a:r>
              <a:rPr lang="es-ES_tradnl" sz="2000" dirty="0">
                <a:latin typeface="+mn-lt"/>
                <a:ea typeface="Times New Roman"/>
                <a:cs typeface="Times New Roman"/>
              </a:rPr>
              <a:t>- Principio de inmediación</a:t>
            </a:r>
          </a:p>
          <a:p>
            <a:pPr lvl="0">
              <a:lnSpc>
                <a:spcPts val="4320"/>
              </a:lnSpc>
              <a:spcAft>
                <a:spcPts val="0"/>
              </a:spcAft>
            </a:pPr>
            <a:r>
              <a:rPr lang="es-ES_tradnl" sz="2000" dirty="0">
                <a:latin typeface="+mn-lt"/>
                <a:ea typeface="Calibri"/>
                <a:cs typeface="Times New Roman"/>
              </a:rPr>
              <a:t>	- Excepciones al principio</a:t>
            </a:r>
          </a:p>
          <a:p>
            <a:pPr lvl="0">
              <a:lnSpc>
                <a:spcPts val="4320"/>
              </a:lnSpc>
              <a:spcAft>
                <a:spcPts val="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II.	Protección reforzada de menores</a:t>
            </a:r>
          </a:p>
          <a:p>
            <a:pPr lvl="0">
              <a:spcAft>
                <a:spcPts val="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III.	Entrevistas a niños y niñas víctimas de  	abuso sexual</a:t>
            </a:r>
          </a:p>
          <a:p>
            <a:pPr lvl="0">
              <a:spcAft>
                <a:spcPts val="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IV.	Incorporación como prueba de referencia</a:t>
            </a:r>
          </a:p>
          <a:p>
            <a:pPr lvl="0">
              <a:spcAft>
                <a:spcPts val="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	- </a:t>
            </a:r>
            <a:r>
              <a:rPr lang="es-ES_tradnl" sz="2000" dirty="0">
                <a:latin typeface="+mn-lt"/>
                <a:ea typeface="Calibri"/>
                <a:cs typeface="Times New Roman"/>
              </a:rPr>
              <a:t>Caso 1</a:t>
            </a:r>
          </a:p>
          <a:p>
            <a:pPr lvl="0">
              <a:spcAft>
                <a:spcPts val="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V.	Incorporación como testimonio adjunto</a:t>
            </a:r>
          </a:p>
          <a:p>
            <a:pPr lvl="0">
              <a:spcAft>
                <a:spcPts val="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	- </a:t>
            </a:r>
            <a:r>
              <a:rPr lang="es-ES_tradnl" sz="2000" dirty="0">
                <a:latin typeface="+mn-lt"/>
                <a:ea typeface="Calibri"/>
                <a:cs typeface="Times New Roman"/>
              </a:rPr>
              <a:t>Caso 2</a:t>
            </a:r>
          </a:p>
          <a:p>
            <a:pPr lvl="0">
              <a:spcAft>
                <a:spcPts val="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VI.	Conclusión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menores,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Estructura de la conferencia</a:t>
            </a:r>
            <a:endParaRPr lang="es-ES_tradnl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54771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3077230" y="1439862"/>
            <a:ext cx="581430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_tradnl" sz="2400" dirty="0">
                <a:latin typeface="+mn-lt"/>
                <a:ea typeface="Times New Roman"/>
                <a:cs typeface="Times New Roman"/>
              </a:rPr>
              <a:t>Esta ponencia se fundamenta, principalmente, en los pronunciamientos de la Sala de Casación Penal:</a:t>
            </a:r>
          </a:p>
          <a:p>
            <a:pPr lvl="0">
              <a:spcAft>
                <a:spcPts val="0"/>
              </a:spcAft>
            </a:pPr>
            <a:endParaRPr lang="es-ES_tradnl" sz="2400" dirty="0">
              <a:latin typeface="+mn-lt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latin typeface="+mn-lt"/>
                <a:ea typeface="Times New Roman"/>
                <a:cs typeface="Times New Roman"/>
              </a:rPr>
              <a:t>Rad. 56902 de 16 de agosto de 2023</a:t>
            </a:r>
          </a:p>
          <a:p>
            <a:pPr lvl="0">
              <a:spcAft>
                <a:spcPts val="0"/>
              </a:spcAft>
            </a:pPr>
            <a:endParaRPr lang="es-ES_tradnl" sz="2400" dirty="0"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latin typeface="+mn-lt"/>
                <a:ea typeface="Times New Roman"/>
                <a:cs typeface="Times New Roman"/>
              </a:rPr>
              <a:t>Rad. 55571 de 12 de septiembre de 2023 (con dos salvamentos de voto)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2400" dirty="0"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latin typeface="+mn-lt"/>
                <a:ea typeface="Times New Roman"/>
                <a:cs typeface="Times New Roman"/>
              </a:rPr>
              <a:t>Rad. 52045 de 20 de mayo de 2020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2400" dirty="0">
              <a:latin typeface="+mn-lt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latin typeface="+mn-lt"/>
                <a:ea typeface="Times New Roman"/>
                <a:cs typeface="Times New Roman"/>
              </a:rPr>
              <a:t>Rad. 44056 de 28 de octubre de 2015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2400" dirty="0"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2400" dirty="0">
              <a:latin typeface="+mn-lt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es-ES_tradnl" sz="2400" dirty="0">
              <a:latin typeface="+mn-lt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es-ES_tradnl" sz="2400" dirty="0">
              <a:latin typeface="+mn-lt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es-ES_tradnl" sz="2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Aclaración</a:t>
            </a:r>
            <a:endParaRPr lang="es-ES_tradnl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3.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6C663F-87CC-0C9D-7183-876C6A6E2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6" y="2420888"/>
            <a:ext cx="2647153" cy="24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571376" y="1558129"/>
            <a:ext cx="8178304" cy="420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320"/>
              </a:lnSpc>
              <a:spcAft>
                <a:spcPts val="600"/>
              </a:spcAft>
            </a:pPr>
            <a:r>
              <a:rPr lang="es-ES_tradnl" sz="24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PRINCIPIO DE INMEDIACIÓN</a:t>
            </a:r>
          </a:p>
          <a:p>
            <a:pPr lvl="0">
              <a:lnSpc>
                <a:spcPts val="4320"/>
              </a:lnSpc>
              <a:spcAft>
                <a:spcPts val="60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Artículo 16 Ley 906 de 2004: </a:t>
            </a:r>
          </a:p>
          <a:p>
            <a:pPr lvl="0">
              <a:lnSpc>
                <a:spcPts val="4320"/>
              </a:lnSpc>
              <a:spcAft>
                <a:spcPts val="600"/>
              </a:spcAft>
            </a:pPr>
            <a:r>
              <a:rPr lang="es-ES_tradnl" sz="2400" i="1" dirty="0">
                <a:latin typeface="+mn-lt"/>
                <a:ea typeface="Calibri"/>
                <a:cs typeface="Times New Roman"/>
              </a:rPr>
              <a:t>«En el juicio oral únicamente se estimará como </a:t>
            </a:r>
            <a:r>
              <a:rPr lang="es-ES_tradnl" sz="2400" b="1" i="1" dirty="0">
                <a:latin typeface="+mn-lt"/>
                <a:ea typeface="Calibri"/>
                <a:cs typeface="Times New Roman"/>
              </a:rPr>
              <a:t>prueba</a:t>
            </a:r>
            <a:r>
              <a:rPr lang="es-ES_tradnl" sz="2400" i="1" dirty="0">
                <a:latin typeface="+mn-lt"/>
                <a:ea typeface="Calibri"/>
                <a:cs typeface="Times New Roman"/>
              </a:rPr>
              <a:t> la que haya sido </a:t>
            </a:r>
            <a:r>
              <a:rPr lang="es-ES_tradnl" sz="2400" b="1" i="1" dirty="0">
                <a:latin typeface="+mn-lt"/>
                <a:ea typeface="Calibri"/>
                <a:cs typeface="Times New Roman"/>
              </a:rPr>
              <a:t>producida o incorporada en forma pública, oral, concentrada y sujeta a </a:t>
            </a:r>
          </a:p>
          <a:p>
            <a:pPr lvl="0">
              <a:lnSpc>
                <a:spcPts val="4320"/>
              </a:lnSpc>
              <a:spcAft>
                <a:spcPts val="600"/>
              </a:spcAft>
            </a:pPr>
            <a:r>
              <a:rPr lang="es-ES_tradnl" sz="2400" b="1" i="1" dirty="0">
                <a:latin typeface="+mn-lt"/>
                <a:ea typeface="Calibri"/>
                <a:cs typeface="Times New Roman"/>
              </a:rPr>
              <a:t>confrontación y contradicción </a:t>
            </a:r>
          </a:p>
          <a:p>
            <a:pPr lvl="0">
              <a:lnSpc>
                <a:spcPts val="4320"/>
              </a:lnSpc>
              <a:spcAft>
                <a:spcPts val="600"/>
              </a:spcAft>
            </a:pPr>
            <a:r>
              <a:rPr lang="es-ES_tradnl" sz="2400" i="1" dirty="0">
                <a:latin typeface="+mn-lt"/>
                <a:ea typeface="Calibri"/>
                <a:cs typeface="Times New Roman"/>
              </a:rPr>
              <a:t>ante el juez de conocimiento»</a:t>
            </a:r>
            <a:r>
              <a:rPr lang="es-ES_tradnl" sz="2400" dirty="0">
                <a:latin typeface="+mn-lt"/>
                <a:ea typeface="Calibri"/>
                <a:cs typeface="Times New Roman"/>
              </a:rPr>
              <a:t>.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Aspectos generales</a:t>
            </a:r>
            <a:endParaRPr lang="es-ES_tradnl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4.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130C71-9E37-9512-C332-5E4CB6500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36" y="3979318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571376" y="1753827"/>
            <a:ext cx="8178304" cy="449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320"/>
              </a:lnSpc>
              <a:spcAft>
                <a:spcPts val="1800"/>
              </a:spcAft>
            </a:pPr>
            <a:r>
              <a:rPr lang="es-ES_tradnl" sz="28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EXCEPCIONES AL PRINCIPIO DE INMEDIACIÓN</a:t>
            </a:r>
          </a:p>
          <a:p>
            <a:pPr marL="342900" lvl="0" indent="-342900">
              <a:lnSpc>
                <a:spcPts val="432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latin typeface="+mn-lt"/>
                <a:ea typeface="Calibri"/>
                <a:cs typeface="Times New Roman"/>
              </a:rPr>
              <a:t>La prueba anticipada </a:t>
            </a:r>
            <a:r>
              <a:rPr lang="es-ES_tradnl" sz="2800" dirty="0">
                <a:latin typeface="+mn-lt"/>
                <a:ea typeface="Calibri"/>
                <a:cs typeface="Times New Roman"/>
              </a:rPr>
              <a:t>(</a:t>
            </a:r>
            <a:r>
              <a:rPr lang="es-ES_tradnl" sz="2500" dirty="0">
                <a:latin typeface="+mn-lt"/>
                <a:ea typeface="Calibri"/>
                <a:cs typeface="Times New Roman"/>
              </a:rPr>
              <a:t>Art. 284 CPP</a:t>
            </a:r>
            <a:r>
              <a:rPr lang="es-ES_tradnl" sz="2800" dirty="0">
                <a:latin typeface="+mn-lt"/>
                <a:ea typeface="Calibri"/>
                <a:cs typeface="Times New Roman"/>
              </a:rPr>
              <a:t>)</a:t>
            </a:r>
            <a:r>
              <a:rPr lang="es-ES_tradnl" sz="2800" i="1" dirty="0">
                <a:latin typeface="+mn-lt"/>
                <a:ea typeface="Calibri"/>
                <a:cs typeface="Times New Roman"/>
              </a:rPr>
              <a:t> </a:t>
            </a:r>
          </a:p>
          <a:p>
            <a:pPr marL="342900" lvl="0" indent="-342900">
              <a:lnSpc>
                <a:spcPts val="432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latin typeface="+mn-lt"/>
                <a:ea typeface="Calibri"/>
                <a:cs typeface="Times New Roman"/>
              </a:rPr>
              <a:t>La impugnación de credibilidad</a:t>
            </a:r>
            <a:r>
              <a:rPr lang="es-ES_tradnl" sz="2800" dirty="0">
                <a:latin typeface="+mn-lt"/>
                <a:ea typeface="Calibri"/>
                <a:cs typeface="Times New Roman"/>
              </a:rPr>
              <a:t> (</a:t>
            </a:r>
            <a:r>
              <a:rPr lang="es-ES_tradnl" sz="2500" dirty="0">
                <a:latin typeface="+mn-lt"/>
                <a:ea typeface="Calibri"/>
                <a:cs typeface="Times New Roman"/>
              </a:rPr>
              <a:t>Art.403 CPP</a:t>
            </a:r>
            <a:r>
              <a:rPr lang="es-ES_tradnl" sz="2800" dirty="0">
                <a:latin typeface="+mn-lt"/>
                <a:ea typeface="Calibri"/>
                <a:cs typeface="Times New Roman"/>
              </a:rPr>
              <a:t>)</a:t>
            </a:r>
          </a:p>
          <a:p>
            <a:pPr marL="342900" lvl="0" indent="-342900">
              <a:lnSpc>
                <a:spcPts val="432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latin typeface="+mn-lt"/>
                <a:ea typeface="Calibri"/>
                <a:cs typeface="Times New Roman"/>
              </a:rPr>
              <a:t>El testimonio adjunto </a:t>
            </a:r>
          </a:p>
          <a:p>
            <a:pPr marL="342900" lvl="0" indent="-342900">
              <a:lnSpc>
                <a:spcPts val="432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latin typeface="+mn-lt"/>
                <a:ea typeface="Calibri"/>
                <a:cs typeface="Times New Roman"/>
              </a:rPr>
              <a:t>La prueba de referencia admisible </a:t>
            </a:r>
            <a:r>
              <a:rPr lang="es-ES_tradnl" sz="2800" dirty="0">
                <a:latin typeface="+mn-lt"/>
                <a:ea typeface="Calibri"/>
                <a:cs typeface="Times New Roman"/>
              </a:rPr>
              <a:t>(</a:t>
            </a:r>
            <a:r>
              <a:rPr lang="es-ES_tradnl" sz="2500" dirty="0">
                <a:latin typeface="+mn-lt"/>
                <a:ea typeface="Calibri"/>
                <a:cs typeface="Times New Roman"/>
              </a:rPr>
              <a:t>Art. 438 CPP</a:t>
            </a:r>
            <a:r>
              <a:rPr lang="es-ES_tradnl" sz="2800" dirty="0">
                <a:latin typeface="+mn-lt"/>
                <a:ea typeface="Calibri"/>
                <a:cs typeface="Times New Roman"/>
              </a:rPr>
              <a:t>) </a:t>
            </a:r>
          </a:p>
          <a:p>
            <a:pPr lvl="0">
              <a:lnSpc>
                <a:spcPts val="4320"/>
              </a:lnSpc>
              <a:spcAft>
                <a:spcPts val="600"/>
              </a:spcAft>
            </a:pPr>
            <a:endParaRPr lang="es-ES_tradnl" sz="2400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Aspectos generales</a:t>
            </a:r>
            <a:endParaRPr lang="es-ES_tradnl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86960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3203848" y="1469035"/>
            <a:ext cx="5545832" cy="41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320"/>
              </a:lnSpc>
              <a:spcAft>
                <a:spcPts val="1800"/>
              </a:spcAft>
            </a:pPr>
            <a:r>
              <a:rPr lang="es-ES_tradnl" sz="24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Constitución Política </a:t>
            </a:r>
            <a:r>
              <a:rPr lang="es-ES_tradnl" sz="240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(Art. 44)</a:t>
            </a:r>
            <a:r>
              <a:rPr lang="es-ES_tradnl" sz="2400" i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, </a:t>
            </a:r>
            <a:r>
              <a:rPr lang="es-ES_tradnl" sz="24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Ley 1098 de 2006 </a:t>
            </a:r>
            <a:r>
              <a:rPr lang="es-ES_tradnl" sz="240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(Arts. 8 y 9), </a:t>
            </a:r>
            <a:r>
              <a:rPr lang="es-ES_tradnl" sz="24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Convención sobre los Derechos de los Niños </a:t>
            </a:r>
          </a:p>
          <a:p>
            <a:pPr lvl="0">
              <a:lnSpc>
                <a:spcPts val="4320"/>
              </a:lnSpc>
              <a:spcAft>
                <a:spcPts val="180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Tratamiento diferencial a los niños, niñas y adolescentes – Trato preferente de parte de la familia, la sociedad y el Estado - Evitar revictimización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Protección reforzada de menores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6.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9D9DC7-6D8A-AABC-CBFD-55956B20A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170347"/>
            <a:ext cx="1944018" cy="29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0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394320" y="1288139"/>
            <a:ext cx="8355360" cy="443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320"/>
              </a:lnSpc>
              <a:spcAft>
                <a:spcPts val="1800"/>
              </a:spcAft>
            </a:pPr>
            <a:r>
              <a:rPr lang="es-ES_tradnl" sz="24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Artículo 206A CPP (Ley 1652 de 2013)</a:t>
            </a:r>
          </a:p>
          <a:p>
            <a:pPr marL="342900" lvl="0" indent="-342900">
              <a:lnSpc>
                <a:spcPts val="432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Por personal entrenado para ello</a:t>
            </a:r>
          </a:p>
          <a:p>
            <a:pPr marL="342900" lvl="0" indent="-342900">
              <a:lnSpc>
                <a:spcPts val="432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Previa revisión del cuestionario por parte del Defensor de Familia </a:t>
            </a:r>
          </a:p>
          <a:p>
            <a:pPr marL="342900" lvl="0" indent="-342900">
              <a:lnSpc>
                <a:spcPts val="432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En espacios acondicionados según la edad,</a:t>
            </a:r>
          </a:p>
          <a:p>
            <a:pPr marL="342900" lvl="0" indent="-342900">
              <a:lnSpc>
                <a:spcPts val="432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Grabada en medio audiovisual u otro</a:t>
            </a:r>
          </a:p>
          <a:p>
            <a:pPr marL="342900" lvl="0" indent="-342900">
              <a:lnSpc>
                <a:spcPts val="432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Preferiblemente por una sola vez. 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Entrevista forense a menores víctimas de abuso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7.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0F6309-6CC3-4C5F-AFB1-AB0E268D5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92" y="4221163"/>
            <a:ext cx="2185888" cy="18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8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D0C428-FEB3-8A5F-1BC6-393D9C81F31F}"/>
              </a:ext>
            </a:extLst>
          </p:cNvPr>
          <p:cNvSpPr txBox="1"/>
          <p:nvPr/>
        </p:nvSpPr>
        <p:spPr>
          <a:xfrm>
            <a:off x="394320" y="1554065"/>
            <a:ext cx="8355360" cy="428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800"/>
              </a:spcAft>
            </a:pPr>
            <a:r>
              <a:rPr lang="es-ES_tradnl" sz="24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Artículo 438 literal e) CPP (Adicionado por Ley 1652 de 2013)</a:t>
            </a:r>
          </a:p>
          <a:p>
            <a:pPr lvl="0">
              <a:lnSpc>
                <a:spcPct val="150000"/>
              </a:lnSpc>
              <a:spcAft>
                <a:spcPts val="180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➡️  Opera de pleno derecho.  </a:t>
            </a:r>
          </a:p>
          <a:p>
            <a:pPr lvl="0">
              <a:lnSpc>
                <a:spcPct val="150000"/>
              </a:lnSpc>
              <a:spcAft>
                <a:spcPts val="180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➡️  No está sujeta a juicios de disponibilidad.</a:t>
            </a:r>
          </a:p>
          <a:p>
            <a:pPr lvl="0">
              <a:lnSpc>
                <a:spcPct val="150000"/>
              </a:lnSpc>
              <a:spcAft>
                <a:spcPts val="1800"/>
              </a:spcAft>
            </a:pPr>
            <a:r>
              <a:rPr lang="es-ES_tradnl" sz="2400" dirty="0">
                <a:latin typeface="+mn-lt"/>
                <a:ea typeface="Calibri"/>
                <a:cs typeface="Times New Roman"/>
              </a:rPr>
              <a:t>➡️  Exposición de motivos en proyecto que adicionó esta norma: </a:t>
            </a:r>
          </a:p>
          <a:p>
            <a:pPr lvl="0" algn="ctr">
              <a:lnSpc>
                <a:spcPct val="150000"/>
              </a:lnSpc>
              <a:spcAft>
                <a:spcPts val="1800"/>
              </a:spcAft>
            </a:pPr>
            <a:r>
              <a:rPr lang="es-ES_tradnl" sz="2400" b="1" i="1" dirty="0">
                <a:latin typeface="+mn-lt"/>
                <a:ea typeface="Calibri"/>
                <a:cs typeface="Times New Roman"/>
              </a:rPr>
              <a:t>El propósito central de la ley está dirigido a que el menor no declare, aunque si lo desea, puede hacerlo</a:t>
            </a:r>
            <a:r>
              <a:rPr lang="es-ES_tradnl" sz="2400" dirty="0">
                <a:latin typeface="+mn-lt"/>
                <a:ea typeface="Calibri"/>
                <a:cs typeface="Times New Roman"/>
              </a:rPr>
              <a:t>. 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Incorporación como PRUEBA DE REFERENCIA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22880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39862"/>
            <a:ext cx="215900" cy="4680000"/>
          </a:xfrm>
          <a:prstGeom prst="rect">
            <a:avLst/>
          </a:prstGeom>
          <a:solidFill>
            <a:srgbClr val="245A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 flipH="1">
            <a:off x="-9525" y="260350"/>
            <a:ext cx="215900" cy="900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8B5C-3DFE-B318-2713-9259904E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350"/>
            <a:ext cx="2953544" cy="900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BD0C428-FEB3-8A5F-1BC6-393D9C81F31F}"/>
                  </a:ext>
                </a:extLst>
              </p:cNvPr>
              <p:cNvSpPr txBox="1"/>
              <p:nvPr/>
            </p:nvSpPr>
            <p:spPr>
              <a:xfrm>
                <a:off x="394320" y="1205632"/>
                <a:ext cx="8355360" cy="4914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latin typeface="+mn-lt"/>
                    <a:ea typeface="Calibri"/>
                    <a:cs typeface="Times New Roman"/>
                  </a:rPr>
                  <a:t>Presupuestos</a:t>
                </a:r>
              </a:p>
              <a:p>
                <a:pPr lvl="0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s-ES_tradnl" sz="2400" dirty="0">
                    <a:latin typeface="+mn-lt"/>
                    <a:ea typeface="Calibri"/>
                    <a:cs typeface="Times New Roman"/>
                  </a:rPr>
                  <a:t>➡️  Descubrimiento previo en etapa procesal pertinente.</a:t>
                </a:r>
              </a:p>
              <a:p>
                <a:pPr lvl="0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s-ES_tradnl" sz="2400" dirty="0">
                    <a:latin typeface="+mn-lt"/>
                    <a:ea typeface="Calibri"/>
                    <a:cs typeface="Times New Roman"/>
                  </a:rPr>
                  <a:t>➡️  Que de su sustentación se deduzca el </a:t>
                </a:r>
                <a:r>
                  <a:rPr lang="es-ES_tradnl" sz="2400" b="1" dirty="0">
                    <a:latin typeface="+mn-lt"/>
                    <a:ea typeface="Calibri"/>
                    <a:cs typeface="Times New Roman"/>
                  </a:rPr>
                  <a:t>interés de utilizarlas en el juicio</a:t>
                </a:r>
              </a:p>
              <a:p>
                <a:pPr lvl="0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s-ES_tradnl" sz="2400" dirty="0">
                    <a:latin typeface="+mn-lt"/>
                    <a:ea typeface="Calibri"/>
                    <a:cs typeface="Times New Roman"/>
                  </a:rPr>
                  <a:t>➡️  </a:t>
                </a:r>
                <a:r>
                  <a:rPr lang="es-ES_tradnl" sz="2400" b="1" dirty="0">
                    <a:latin typeface="+mn-lt"/>
                    <a:ea typeface="Calibri"/>
                    <a:cs typeface="Times New Roman"/>
                  </a:rPr>
                  <a:t>NO se exige </a:t>
                </a:r>
                <a:r>
                  <a:rPr lang="es-ES_tradnl" sz="2400" dirty="0">
                    <a:latin typeface="+mn-lt"/>
                    <a:ea typeface="Calibri"/>
                    <a:cs typeface="Times New Roman"/>
                  </a:rPr>
                  <a:t>la indisponibilidad del testigo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❌</m:t>
                    </m:r>
                  </m:oMath>
                </a14:m>
                <a:endParaRPr lang="es-ES_tradnl" sz="2400" dirty="0">
                  <a:latin typeface="+mn-lt"/>
                  <a:ea typeface="Calibri"/>
                  <a:cs typeface="Times New Roman"/>
                </a:endParaRPr>
              </a:p>
              <a:p>
                <a:pPr lvl="0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s-ES_tradnl" sz="2400" dirty="0">
                    <a:latin typeface="+mn-lt"/>
                    <a:ea typeface="Calibri"/>
                    <a:cs typeface="Times New Roman"/>
                  </a:rPr>
                  <a:t>➡️  Lo importante, es garantizar </a:t>
                </a:r>
                <a:r>
                  <a:rPr lang="es-ES_tradnl" sz="2400" b="1" i="1" dirty="0">
                    <a:latin typeface="+mn-lt"/>
                    <a:ea typeface="Calibri"/>
                    <a:cs typeface="Times New Roman"/>
                  </a:rPr>
                  <a:t>principios de inmediación y contradicción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BD0C428-FEB3-8A5F-1BC6-393D9C81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20" y="1205632"/>
                <a:ext cx="8355360" cy="4914230"/>
              </a:xfrm>
              <a:prstGeom prst="rect">
                <a:avLst/>
              </a:prstGeom>
              <a:blipFill>
                <a:blip r:embed="rId3"/>
                <a:stretch>
                  <a:fillRect l="-1216" r="-456" b="-206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C1190730-A180-4CA8-63A8-73B28BA4114B}"/>
              </a:ext>
            </a:extLst>
          </p:cNvPr>
          <p:cNvSpPr txBox="1">
            <a:spLocks noGrp="1"/>
          </p:cNvSpPr>
          <p:nvPr/>
        </p:nvSpPr>
        <p:spPr bwMode="auto">
          <a:xfrm>
            <a:off x="539750" y="6429375"/>
            <a:ext cx="7777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1000" b="1" dirty="0">
                <a:solidFill>
                  <a:srgbClr val="C00000"/>
                </a:solidFill>
                <a:latin typeface="Calibri" pitchFamily="34" charset="0"/>
              </a:rPr>
              <a:t>A. Romero, </a:t>
            </a:r>
            <a:r>
              <a:rPr lang="es-ES" sz="1000" b="1" dirty="0">
                <a:solidFill>
                  <a:srgbClr val="C00000"/>
                </a:solidFill>
                <a:latin typeface="Calibri" pitchFamily="34" charset="0"/>
              </a:rPr>
              <a:t>Declaraciones rendidas antes del juicio por menores</a:t>
            </a:r>
            <a:endParaRPr lang="de-DE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A35423-7810-4BB4-AF21-0356B89B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0" y="260350"/>
            <a:ext cx="5112816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Incorporación como PRUEBA DE REFERENCIA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9ED1B4-1FE3-80B9-FC76-229469C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936" y="632971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301932006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956</Words>
  <Application>Microsoft Macintosh PowerPoint</Application>
  <PresentationFormat>Presentación en pantalla (4:3)</PresentationFormat>
  <Paragraphs>132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Apple Chancery</vt:lpstr>
      <vt:lpstr>Arial</vt:lpstr>
      <vt:lpstr>Browallia New</vt:lpstr>
      <vt:lpstr>BrowalliaUPC</vt:lpstr>
      <vt:lpstr>Calibri</vt:lpstr>
      <vt:lpstr>Cambria Math</vt:lpstr>
      <vt:lpstr>Wingdings</vt:lpstr>
      <vt:lpstr>Larissa-Design</vt:lpstr>
      <vt:lpstr>INCORPORACIÓN DE DECLARACIONES RENDIDAS ANTES DEL JUICIO, POR MENORES VÍCTIMAS DE DELITOS SEXUALES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ANGELICA</dc:creator>
  <cp:lastModifiedBy>Angelica Romero Sanchez</cp:lastModifiedBy>
  <cp:revision>1310</cp:revision>
  <cp:lastPrinted>2017-10-17T13:30:51Z</cp:lastPrinted>
  <dcterms:created xsi:type="dcterms:W3CDTF">2010-02-20T09:29:03Z</dcterms:created>
  <dcterms:modified xsi:type="dcterms:W3CDTF">2024-06-26T04:45:36Z</dcterms:modified>
</cp:coreProperties>
</file>