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sldIdLst>
    <p:sldId id="271" r:id="rId5"/>
    <p:sldId id="259" r:id="rId6"/>
    <p:sldId id="261" r:id="rId7"/>
    <p:sldId id="263" r:id="rId8"/>
    <p:sldId id="268" r:id="rId9"/>
    <p:sldId id="267" r:id="rId10"/>
    <p:sldId id="264" r:id="rId11"/>
    <p:sldId id="270"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Marcela Wilches Avella" initials="AMWA" lastIdx="2" clrIdx="0">
    <p:extLst>
      <p:ext uri="{19B8F6BF-5375-455C-9EA6-DF929625EA0E}">
        <p15:presenceInfo xmlns:p15="http://schemas.microsoft.com/office/powerpoint/2012/main" userId="S-1-5-21-2139493591-109389478-1566985067-10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2E353-0ECB-C93A-C995-6935FE3CED9F}" v="2" dt="2024-06-12T06:34:33.121"/>
    <p1510:client id="{8B964B4F-91BE-3DC0-CB4D-2216359FD63D}" v="4" dt="2024-06-12T05:48:13.325"/>
    <p1510:client id="{CB05AB49-7089-E2C5-6D04-EAA4436C88A7}" v="1" dt="2024-06-12T05:49:50.402"/>
    <p1510:client id="{CBBBD35A-7E52-2E41-EBAF-875E9FFAC68C}" v="2" dt="2024-06-12T05:52:44.7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a Gonzalez Neira" userId="S::hildagn@cortesuprema.gov.co::c39f9552-fbd7-4fe6-a3f8-a04e6a2b2a91" providerId="AD" clId="Web-{8B964B4F-91BE-3DC0-CB4D-2216359FD63D}"/>
    <pc:docChg chg="addSld delSld modSld">
      <pc:chgData name="Hilda Gonzalez Neira" userId="S::hildagn@cortesuprema.gov.co::c39f9552-fbd7-4fe6-a3f8-a04e6a2b2a91" providerId="AD" clId="Web-{8B964B4F-91BE-3DC0-CB4D-2216359FD63D}" dt="2024-06-12T05:48:13.325" v="3"/>
      <pc:docMkLst>
        <pc:docMk/>
      </pc:docMkLst>
      <pc:sldChg chg="mod modShow">
        <pc:chgData name="Hilda Gonzalez Neira" userId="S::hildagn@cortesuprema.gov.co::c39f9552-fbd7-4fe6-a3f8-a04e6a2b2a91" providerId="AD" clId="Web-{8B964B4F-91BE-3DC0-CB4D-2216359FD63D}" dt="2024-06-12T05:13:51.980" v="1"/>
        <pc:sldMkLst>
          <pc:docMk/>
          <pc:sldMk cId="3832280280" sldId="266"/>
        </pc:sldMkLst>
      </pc:sldChg>
      <pc:sldChg chg="add del replId">
        <pc:chgData name="Hilda Gonzalez Neira" userId="S::hildagn@cortesuprema.gov.co::c39f9552-fbd7-4fe6-a3f8-a04e6a2b2a91" providerId="AD" clId="Web-{8B964B4F-91BE-3DC0-CB4D-2216359FD63D}" dt="2024-06-12T05:48:13.325" v="3"/>
        <pc:sldMkLst>
          <pc:docMk/>
          <pc:sldMk cId="3789613706" sldId="271"/>
        </pc:sldMkLst>
      </pc:sldChg>
    </pc:docChg>
  </pc:docChgLst>
  <pc:docChgLst>
    <pc:chgData name="Hilda Gonzalez Neira" userId="S::hildagn@cortesuprema.gov.co::c39f9552-fbd7-4fe6-a3f8-a04e6a2b2a91" providerId="AD" clId="Web-{6842E353-0ECB-C93A-C995-6935FE3CED9F}"/>
    <pc:docChg chg="addSld delSld">
      <pc:chgData name="Hilda Gonzalez Neira" userId="S::hildagn@cortesuprema.gov.co::c39f9552-fbd7-4fe6-a3f8-a04e6a2b2a91" providerId="AD" clId="Web-{6842E353-0ECB-C93A-C995-6935FE3CED9F}" dt="2024-06-12T06:34:33.121" v="1"/>
      <pc:docMkLst>
        <pc:docMk/>
      </pc:docMkLst>
      <pc:sldChg chg="add del">
        <pc:chgData name="Hilda Gonzalez Neira" userId="S::hildagn@cortesuprema.gov.co::c39f9552-fbd7-4fe6-a3f8-a04e6a2b2a91" providerId="AD" clId="Web-{6842E353-0ECB-C93A-C995-6935FE3CED9F}" dt="2024-06-12T06:34:33.121" v="1"/>
        <pc:sldMkLst>
          <pc:docMk/>
          <pc:sldMk cId="1595642237" sldId="267"/>
        </pc:sldMkLst>
      </pc:sldChg>
    </pc:docChg>
  </pc:docChgLst>
  <pc:docChgLst>
    <pc:chgData name="Hilda Gonzalez Neira" userId="S::hildagn@cortesuprema.gov.co::c39f9552-fbd7-4fe6-a3f8-a04e6a2b2a91" providerId="AD" clId="Web-{CBBBD35A-7E52-2E41-EBAF-875E9FFAC68C}"/>
    <pc:docChg chg="delSld">
      <pc:chgData name="Hilda Gonzalez Neira" userId="S::hildagn@cortesuprema.gov.co::c39f9552-fbd7-4fe6-a3f8-a04e6a2b2a91" providerId="AD" clId="Web-{CBBBD35A-7E52-2E41-EBAF-875E9FFAC68C}" dt="2024-06-12T05:52:44.701" v="1"/>
      <pc:docMkLst>
        <pc:docMk/>
      </pc:docMkLst>
      <pc:sldChg chg="del">
        <pc:chgData name="Hilda Gonzalez Neira" userId="S::hildagn@cortesuprema.gov.co::c39f9552-fbd7-4fe6-a3f8-a04e6a2b2a91" providerId="AD" clId="Web-{CBBBD35A-7E52-2E41-EBAF-875E9FFAC68C}" dt="2024-06-12T05:51:33.386" v="0"/>
        <pc:sldMkLst>
          <pc:docMk/>
          <pc:sldMk cId="3315328251" sldId="256"/>
        </pc:sldMkLst>
      </pc:sldChg>
      <pc:sldChg chg="del">
        <pc:chgData name="Hilda Gonzalez Neira" userId="S::hildagn@cortesuprema.gov.co::c39f9552-fbd7-4fe6-a3f8-a04e6a2b2a91" providerId="AD" clId="Web-{CBBBD35A-7E52-2E41-EBAF-875E9FFAC68C}" dt="2024-06-12T05:52:44.701" v="1"/>
        <pc:sldMkLst>
          <pc:docMk/>
          <pc:sldMk cId="3832280280" sldId="266"/>
        </pc:sldMkLst>
      </pc:sldChg>
    </pc:docChg>
  </pc:docChgLst>
  <pc:docChgLst>
    <pc:chgData name="Hilda Gonzalez Neira" userId="S::hildagn@cortesuprema.gov.co::c39f9552-fbd7-4fe6-a3f8-a04e6a2b2a91" providerId="AD" clId="Web-{CB05AB49-7089-E2C5-6D04-EAA4436C88A7}"/>
    <pc:docChg chg="addSld">
      <pc:chgData name="Hilda Gonzalez Neira" userId="S::hildagn@cortesuprema.gov.co::c39f9552-fbd7-4fe6-a3f8-a04e6a2b2a91" providerId="AD" clId="Web-{CB05AB49-7089-E2C5-6D04-EAA4436C88A7}" dt="2024-06-12T05:49:50.402" v="0"/>
      <pc:docMkLst>
        <pc:docMk/>
      </pc:docMkLst>
      <pc:sldChg chg="add replId">
        <pc:chgData name="Hilda Gonzalez Neira" userId="S::hildagn@cortesuprema.gov.co::c39f9552-fbd7-4fe6-a3f8-a04e6a2b2a91" providerId="AD" clId="Web-{CB05AB49-7089-E2C5-6D04-EAA4436C88A7}" dt="2024-06-12T05:49:50.402" v="0"/>
        <pc:sldMkLst>
          <pc:docMk/>
          <pc:sldMk cId="548292216"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3FDF0-352B-4895-B1AD-57CC1714B1CB}" type="doc">
      <dgm:prSet loTypeId="urn:microsoft.com/office/officeart/2008/layout/NameandTitleOrganizationalChart" loCatId="hierarchy" qsTypeId="urn:microsoft.com/office/officeart/2005/8/quickstyle/simple1" qsCatId="simple" csTypeId="urn:microsoft.com/office/officeart/2005/8/colors/accent0_1" csCatId="mainScheme" phldr="1"/>
      <dgm:spPr/>
      <dgm:t>
        <a:bodyPr/>
        <a:lstStyle/>
        <a:p>
          <a:endParaRPr lang="es-ES"/>
        </a:p>
      </dgm:t>
    </dgm:pt>
    <dgm:pt modelId="{4E98EB63-0ABB-465F-B3A8-FC0FBAB959A8}">
      <dgm:prSet phldrT="[Texto]"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ES" sz="1200" b="0" dirty="0"/>
            <a:t>Se presume la </a:t>
          </a:r>
          <a:r>
            <a:rPr lang="es-ES" sz="1200" b="0" i="1" dirty="0"/>
            <a:t>“sociedad patrimonial entre compañeros permanentes” y hay lugar a declararla, </a:t>
          </a:r>
          <a:r>
            <a:rPr lang="es-ES" sz="1200" b="0" dirty="0"/>
            <a:t>cuando exista (…) ii) </a:t>
          </a:r>
          <a:r>
            <a:rPr lang="es-ES" sz="1200" b="0" i="1" dirty="0"/>
            <a:t>“unión marital de hecho por un lapso no inferior a dos años e impedimento legal para contraer matrimonio por parte de uno o de ambos compañeros permanentes, </a:t>
          </a:r>
          <a:r>
            <a:rPr lang="es-ES" sz="1200" b="0" i="1" u="sng" dirty="0"/>
            <a:t>siempre y cuando la sociedad o sociedades conyugales anteriores hayan sido disueltas</a:t>
          </a:r>
          <a:r>
            <a:rPr lang="es-ES" sz="1200" b="0" i="1" dirty="0"/>
            <a:t> (…) por lo menos un año antes de la fecha en que se inició la unión marital de hecho”.</a:t>
          </a:r>
          <a:endParaRPr lang="es-ES" sz="1200" b="0" dirty="0"/>
        </a:p>
      </dgm:t>
    </dgm:pt>
    <dgm:pt modelId="{9E9657A0-EFAE-4C5D-BB39-36768BC7028F}" type="parTrans" cxnId="{B094E8BC-AB7A-4855-ACBC-0CCCC8E0E7C8}">
      <dgm:prSet/>
      <dgm:spPr/>
      <dgm:t>
        <a:bodyPr/>
        <a:lstStyle/>
        <a:p>
          <a:endParaRPr lang="es-ES"/>
        </a:p>
      </dgm:t>
    </dgm:pt>
    <dgm:pt modelId="{3D77B2A6-17EC-45EF-8141-0FD7EAC268F7}" type="sibTrans" cxnId="{B094E8BC-AB7A-4855-ACBC-0CCCC8E0E7C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S" sz="1000" dirty="0"/>
            <a:t>COEXISTENCIA DE DOS UNIVERSALIDADES JURÍDICAS </a:t>
          </a:r>
        </a:p>
      </dgm:t>
    </dgm:pt>
    <dgm:pt modelId="{057236E0-ADFC-41AB-B063-424582AD1BE6}" type="pres">
      <dgm:prSet presAssocID="{CD33FDF0-352B-4895-B1AD-57CC1714B1CB}" presName="hierChild1" presStyleCnt="0">
        <dgm:presLayoutVars>
          <dgm:orgChart val="1"/>
          <dgm:chPref val="1"/>
          <dgm:dir/>
          <dgm:animOne val="branch"/>
          <dgm:animLvl val="lvl"/>
          <dgm:resizeHandles/>
        </dgm:presLayoutVars>
      </dgm:prSet>
      <dgm:spPr/>
    </dgm:pt>
    <dgm:pt modelId="{FFBDFB54-27F4-4F63-8B60-10E6ADDEFC34}" type="pres">
      <dgm:prSet presAssocID="{4E98EB63-0ABB-465F-B3A8-FC0FBAB959A8}" presName="hierRoot1" presStyleCnt="0">
        <dgm:presLayoutVars>
          <dgm:hierBranch val="init"/>
        </dgm:presLayoutVars>
      </dgm:prSet>
      <dgm:spPr/>
    </dgm:pt>
    <dgm:pt modelId="{EFD3BBF5-91D6-4608-A21E-A64E7B260666}" type="pres">
      <dgm:prSet presAssocID="{4E98EB63-0ABB-465F-B3A8-FC0FBAB959A8}" presName="rootComposite1" presStyleCnt="0"/>
      <dgm:spPr/>
    </dgm:pt>
    <dgm:pt modelId="{ED8FDAD5-B9EF-477C-BAC7-80D6B61423B8}" type="pres">
      <dgm:prSet presAssocID="{4E98EB63-0ABB-465F-B3A8-FC0FBAB959A8}" presName="rootText1" presStyleLbl="node0" presStyleIdx="0" presStyleCnt="1" custScaleX="57986" custScaleY="31166" custLinFactNeighborX="5075" custLinFactNeighborY="2318">
        <dgm:presLayoutVars>
          <dgm:chMax/>
          <dgm:chPref val="3"/>
        </dgm:presLayoutVars>
      </dgm:prSet>
      <dgm:spPr/>
    </dgm:pt>
    <dgm:pt modelId="{AD2D3C6A-84EB-4E4A-BD92-17952F082289}" type="pres">
      <dgm:prSet presAssocID="{4E98EB63-0ABB-465F-B3A8-FC0FBAB959A8}" presName="titleText1" presStyleLbl="fgAcc0" presStyleIdx="0" presStyleCnt="1" custScaleX="43543" custScaleY="43028" custLinFactY="-2898" custLinFactNeighborX="-126" custLinFactNeighborY="-100000">
        <dgm:presLayoutVars>
          <dgm:chMax val="0"/>
          <dgm:chPref val="0"/>
        </dgm:presLayoutVars>
      </dgm:prSet>
      <dgm:spPr/>
    </dgm:pt>
    <dgm:pt modelId="{E9BEB603-276D-4550-97E9-EA87DFB195EB}" type="pres">
      <dgm:prSet presAssocID="{4E98EB63-0ABB-465F-B3A8-FC0FBAB959A8}" presName="rootConnector1" presStyleLbl="node1" presStyleIdx="0" presStyleCnt="0"/>
      <dgm:spPr/>
    </dgm:pt>
    <dgm:pt modelId="{5702A85B-D7C0-450A-BC3D-AC371E386B45}" type="pres">
      <dgm:prSet presAssocID="{4E98EB63-0ABB-465F-B3A8-FC0FBAB959A8}" presName="hierChild2" presStyleCnt="0"/>
      <dgm:spPr/>
    </dgm:pt>
    <dgm:pt modelId="{0DAC66F3-4697-423A-A3C9-D906B82B91D0}" type="pres">
      <dgm:prSet presAssocID="{4E98EB63-0ABB-465F-B3A8-FC0FBAB959A8}" presName="hierChild3" presStyleCnt="0"/>
      <dgm:spPr/>
    </dgm:pt>
  </dgm:ptLst>
  <dgm:cxnLst>
    <dgm:cxn modelId="{08BFB64A-E641-4D49-A8D3-F37F60F931F4}" type="presOf" srcId="{3D77B2A6-17EC-45EF-8141-0FD7EAC268F7}" destId="{AD2D3C6A-84EB-4E4A-BD92-17952F082289}" srcOrd="0" destOrd="0" presId="urn:microsoft.com/office/officeart/2008/layout/NameandTitleOrganizationalChart"/>
    <dgm:cxn modelId="{CA6E3770-93F5-49B4-9869-9589BB94CD28}" type="presOf" srcId="{4E98EB63-0ABB-465F-B3A8-FC0FBAB959A8}" destId="{E9BEB603-276D-4550-97E9-EA87DFB195EB}" srcOrd="1" destOrd="0" presId="urn:microsoft.com/office/officeart/2008/layout/NameandTitleOrganizationalChart"/>
    <dgm:cxn modelId="{2A7C7F8A-C961-4E12-972F-AF6186963107}" type="presOf" srcId="{4E98EB63-0ABB-465F-B3A8-FC0FBAB959A8}" destId="{ED8FDAD5-B9EF-477C-BAC7-80D6B61423B8}" srcOrd="0" destOrd="0" presId="urn:microsoft.com/office/officeart/2008/layout/NameandTitleOrganizationalChart"/>
    <dgm:cxn modelId="{56A376B4-3D2D-4445-97CB-1F10A84DAFB0}" type="presOf" srcId="{CD33FDF0-352B-4895-B1AD-57CC1714B1CB}" destId="{057236E0-ADFC-41AB-B063-424582AD1BE6}" srcOrd="0" destOrd="0" presId="urn:microsoft.com/office/officeart/2008/layout/NameandTitleOrganizationalChart"/>
    <dgm:cxn modelId="{B094E8BC-AB7A-4855-ACBC-0CCCC8E0E7C8}" srcId="{CD33FDF0-352B-4895-B1AD-57CC1714B1CB}" destId="{4E98EB63-0ABB-465F-B3A8-FC0FBAB959A8}" srcOrd="0" destOrd="0" parTransId="{9E9657A0-EFAE-4C5D-BB39-36768BC7028F}" sibTransId="{3D77B2A6-17EC-45EF-8141-0FD7EAC268F7}"/>
    <dgm:cxn modelId="{16719816-F38E-40A6-8BA2-30416F136D2A}" type="presParOf" srcId="{057236E0-ADFC-41AB-B063-424582AD1BE6}" destId="{FFBDFB54-27F4-4F63-8B60-10E6ADDEFC34}" srcOrd="0" destOrd="0" presId="urn:microsoft.com/office/officeart/2008/layout/NameandTitleOrganizationalChart"/>
    <dgm:cxn modelId="{E6D71DA7-4B2A-458D-9C71-D84FC9FAC6A5}" type="presParOf" srcId="{FFBDFB54-27F4-4F63-8B60-10E6ADDEFC34}" destId="{EFD3BBF5-91D6-4608-A21E-A64E7B260666}" srcOrd="0" destOrd="0" presId="urn:microsoft.com/office/officeart/2008/layout/NameandTitleOrganizationalChart"/>
    <dgm:cxn modelId="{555406CF-0686-4788-8D1F-DCA1837E3470}" type="presParOf" srcId="{EFD3BBF5-91D6-4608-A21E-A64E7B260666}" destId="{ED8FDAD5-B9EF-477C-BAC7-80D6B61423B8}" srcOrd="0" destOrd="0" presId="urn:microsoft.com/office/officeart/2008/layout/NameandTitleOrganizationalChart"/>
    <dgm:cxn modelId="{798C1B0D-734D-4FD6-92F8-1ED69103F9E6}" type="presParOf" srcId="{EFD3BBF5-91D6-4608-A21E-A64E7B260666}" destId="{AD2D3C6A-84EB-4E4A-BD92-17952F082289}" srcOrd="1" destOrd="0" presId="urn:microsoft.com/office/officeart/2008/layout/NameandTitleOrganizationalChart"/>
    <dgm:cxn modelId="{EA8D5400-4821-4789-A025-7590BEB7D4D2}" type="presParOf" srcId="{EFD3BBF5-91D6-4608-A21E-A64E7B260666}" destId="{E9BEB603-276D-4550-97E9-EA87DFB195EB}" srcOrd="2" destOrd="0" presId="urn:microsoft.com/office/officeart/2008/layout/NameandTitleOrganizationalChart"/>
    <dgm:cxn modelId="{DB733914-8D2E-4CA5-9EAA-2A16FCE0DDB3}" type="presParOf" srcId="{FFBDFB54-27F4-4F63-8B60-10E6ADDEFC34}" destId="{5702A85B-D7C0-450A-BC3D-AC371E386B45}" srcOrd="1" destOrd="0" presId="urn:microsoft.com/office/officeart/2008/layout/NameandTitleOrganizationalChart"/>
    <dgm:cxn modelId="{87A1E209-A75C-4067-B831-AF5E7A82C051}" type="presParOf" srcId="{FFBDFB54-27F4-4F63-8B60-10E6ADDEFC34}" destId="{0DAC66F3-4697-423A-A3C9-D906B82B91D0}" srcOrd="2" destOrd="0" presId="urn:microsoft.com/office/officeart/2008/layout/NameandTitleOrganizationalChart"/>
  </dgm:cxnLst>
  <dgm:bg>
    <a:no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3FDF0-352B-4895-B1AD-57CC1714B1CB}" type="doc">
      <dgm:prSet loTypeId="urn:microsoft.com/office/officeart/2008/layout/NameandTitleOrganizationalChart" loCatId="hierarchy" qsTypeId="urn:microsoft.com/office/officeart/2005/8/quickstyle/simple1" qsCatId="simple" csTypeId="urn:microsoft.com/office/officeart/2005/8/colors/accent0_1" csCatId="mainScheme" phldr="1"/>
      <dgm:spPr/>
      <dgm:t>
        <a:bodyPr/>
        <a:lstStyle/>
        <a:p>
          <a:endParaRPr lang="es-ES"/>
        </a:p>
      </dgm:t>
    </dgm:pt>
    <dgm:pt modelId="{5314381F-FB8F-4299-9C36-F0BDBC67CF9B}">
      <dgm:prSet phldrT="[Texto]"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ES" sz="1000" dirty="0"/>
            <a:t>SC4027-2021: Cónyuge acude a la jurisdicción 27 años después de la </a:t>
          </a:r>
          <a:r>
            <a:rPr lang="es-ES" sz="1000" i="1" dirty="0"/>
            <a:t>“separación de hecho”,</a:t>
          </a:r>
          <a:r>
            <a:rPr lang="es-ES" sz="1000" dirty="0"/>
            <a:t> reclamando para sí, bienes en cuya adquisición no contribuyó, en detrimento de la nueva pareja de su otrora consorte que si cumplió con el rol de </a:t>
          </a:r>
          <a:r>
            <a:rPr lang="es-ES" sz="1000" i="1" dirty="0"/>
            <a:t>“ayuda y socorro mutuos”.</a:t>
          </a:r>
          <a:endParaRPr lang="es-ES" sz="1000" dirty="0"/>
        </a:p>
      </dgm:t>
    </dgm:pt>
    <dgm:pt modelId="{A855A36C-86B7-4223-A26A-E0F51755CB63}" type="parTrans" cxnId="{17FA68AE-DEF4-43E4-9336-72E9CE116884}">
      <dgm:prSet/>
      <dgm:spPr>
        <a:ln>
          <a:noFill/>
        </a:ln>
      </dgm:spPr>
      <dgm:t>
        <a:bodyPr/>
        <a:lstStyle/>
        <a:p>
          <a:endParaRPr lang="es-ES"/>
        </a:p>
      </dgm:t>
    </dgm:pt>
    <dgm:pt modelId="{6CC80EA5-E260-45F1-ABF7-414001BD9216}" type="sibTrans" cxnId="{17FA68AE-DEF4-43E4-9336-72E9CE11688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ES" sz="1000" i="1" dirty="0"/>
            <a:t>Las posiciones están divididas en la Sala:</a:t>
          </a:r>
        </a:p>
        <a:p>
          <a:pPr algn="just"/>
          <a:r>
            <a:rPr lang="es-ES" sz="1000" i="1" dirty="0"/>
            <a:t>a) La separación de hecho mayor a 2 años, debe ser causal de disolución de la sociedad conyugal, porque su sustento es la convivencia y el trabajo mancomunado de la pareja.</a:t>
          </a:r>
        </a:p>
        <a:p>
          <a:pPr algn="just"/>
          <a:r>
            <a:rPr lang="es-ES" sz="1000" i="1" dirty="0"/>
            <a:t>b) La sociedad conyugal es un efecto legal del matrimonio que no depende de su subsistencia real.</a:t>
          </a:r>
        </a:p>
      </dgm:t>
    </dgm:pt>
    <dgm:pt modelId="{38DF207B-ED85-4A92-8982-D0E8D023F92E}">
      <dgm:prSet phldrT="[Texto]"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ES" sz="1000" dirty="0"/>
            <a:t>SC2719-2022: un compañero permanente, prevalido de la existencia de una sociedad conyugal conformada con antelación a la unión marital en desarrollo de la cual se hizo a su patrimonio, buscaba desconocer los derechos económicos de su nueva pareja sentimental, lo que le significó a ella un esfuerzo adicional para defender sus intereses, a través de la demostración de la configuración de una </a:t>
          </a:r>
          <a:r>
            <a:rPr lang="es-ES" sz="1000" i="1" dirty="0"/>
            <a:t>“sociedad de hecho entre concubinos”.</a:t>
          </a:r>
          <a:endParaRPr lang="es-ES" sz="1000" dirty="0"/>
        </a:p>
      </dgm:t>
    </dgm:pt>
    <dgm:pt modelId="{02592F96-625B-4A68-80EA-D2C3FFABEAF7}" type="parTrans" cxnId="{0C919755-F6A4-4AFA-9D2F-F9DFB4D05E56}">
      <dgm:prSet/>
      <dgm:spPr>
        <a:noFill/>
        <a:ln>
          <a:noFill/>
        </a:ln>
      </dgm:spPr>
      <dgm:t>
        <a:bodyPr/>
        <a:lstStyle/>
        <a:p>
          <a:endParaRPr lang="es-ES"/>
        </a:p>
      </dgm:t>
    </dgm:pt>
    <dgm:pt modelId="{5AB85242-6E67-4F6C-A6BB-775AAAEF5974}" type="sibTrans" cxnId="{0C919755-F6A4-4AFA-9D2F-F9DFB4D05E5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ES" dirty="0"/>
            <a:t>La demandante salió victoriosa, pero solamente porque logró demostrar que “aportes sí hubo” de su parte, representados en el “trabajo que ella realizó en la construcción del proyecto y, posteriormente, en la administración de los establecimientos, demostrando que aunó esfuerzos con el demandado, propugnando por la solidificación de un patrimonio”. </a:t>
          </a:r>
        </a:p>
      </dgm:t>
    </dgm:pt>
    <dgm:pt modelId="{0CB6F17E-3E1F-48A8-91FB-FAF3C3BCFF87}">
      <dgm:prSet phldrT="[Texto]"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CO" sz="1000" dirty="0"/>
            <a:t>Una pareja inicia una convivencia que goza de todos los elementos de una unión marital de hecho y dentro de ella adquieren bienes, después de unos años deciden contraer nupcias. Cuando deciden ponerle fin a la relación, el cónyuge a cuyo nombre se encuentran los bienes, alega que el término para reclamar la declaración de la </a:t>
          </a:r>
          <a:r>
            <a:rPr lang="es-CO" sz="1000" i="1" dirty="0"/>
            <a:t>“unión marital de hecho”</a:t>
          </a:r>
          <a:r>
            <a:rPr lang="es-CO" sz="1000" dirty="0"/>
            <a:t> primigenia y la consecuente disolución y liquidación de la </a:t>
          </a:r>
          <a:r>
            <a:rPr lang="es-CO" sz="1000" i="1" dirty="0"/>
            <a:t>“sociedad patrimonial”, </a:t>
          </a:r>
          <a:r>
            <a:rPr lang="es-CO" sz="1000" dirty="0"/>
            <a:t>feneció.</a:t>
          </a:r>
          <a:endParaRPr lang="es-ES" sz="1000" dirty="0"/>
        </a:p>
      </dgm:t>
    </dgm:pt>
    <dgm:pt modelId="{619B52FA-A36E-429A-AEA8-F24E67CC08C0}" type="parTrans" cxnId="{9C747B52-778A-498E-ABB5-7FB6B56D25AF}">
      <dgm:prSet/>
      <dgm:spPr>
        <a:ln>
          <a:noFill/>
        </a:ln>
      </dgm:spPr>
      <dgm:t>
        <a:bodyPr/>
        <a:lstStyle/>
        <a:p>
          <a:endParaRPr lang="es-ES"/>
        </a:p>
      </dgm:t>
    </dgm:pt>
    <dgm:pt modelId="{54217B26-262E-4A72-ADCD-227D23098006}" type="sibTrans" cxnId="{9C747B52-778A-498E-ABB5-7FB6B56D25A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ES" sz="900" dirty="0"/>
            <a:t>Posibles soluciones: </a:t>
          </a:r>
        </a:p>
        <a:p>
          <a:pPr algn="just"/>
          <a:r>
            <a:rPr lang="es-ES" sz="900" dirty="0"/>
            <a:t>a)</a:t>
          </a:r>
          <a:r>
            <a:rPr lang="es-ES" sz="900" b="0" i="0" dirty="0"/>
            <a:t> El término prescriptivo únicamente debe contabilizarse desde la separación definitiva de los cónyuges, lo que impide la defraudación de los intereses del demandante, siempre y cuando, claro está, acuda a la jurisdicción dentro del año siguiente al referido hito temporal.  </a:t>
          </a:r>
          <a:r>
            <a:rPr lang="es-ES" sz="900" dirty="0"/>
            <a:t> </a:t>
          </a:r>
        </a:p>
        <a:p>
          <a:pPr algn="just"/>
          <a:r>
            <a:rPr lang="es-ES" sz="900" dirty="0"/>
            <a:t>b) </a:t>
          </a:r>
          <a:r>
            <a:rPr lang="es-ES" sz="900" b="0" i="0" dirty="0"/>
            <a:t>estableciera que </a:t>
          </a:r>
          <a:r>
            <a:rPr lang="es-ES" sz="900" b="0" i="1" dirty="0"/>
            <a:t>“por el</a:t>
          </a:r>
          <a:r>
            <a:rPr lang="es-ES" sz="900" b="0" i="0" dirty="0"/>
            <a:t> </a:t>
          </a:r>
          <a:r>
            <a:rPr lang="es-ES" sz="900" b="0" i="1" dirty="0"/>
            <a:t>hecho del matrimonio entre los convivientes, la sociedad de bienes continúa como sociedad conyugal", </a:t>
          </a:r>
          <a:r>
            <a:rPr lang="es-ES" sz="900" b="0" i="0" dirty="0"/>
            <a:t>fusionándose una y otra, lo que zanjaría la discusión de la coexistencia de universalidades jurídicas y, de paso, aquella que acabamos de exponer, alusiva a la prescripción de la primera.</a:t>
          </a:r>
          <a:endParaRPr lang="es-ES" sz="900" dirty="0"/>
        </a:p>
      </dgm:t>
    </dgm:pt>
    <dgm:pt modelId="{057236E0-ADFC-41AB-B063-424582AD1BE6}" type="pres">
      <dgm:prSet presAssocID="{CD33FDF0-352B-4895-B1AD-57CC1714B1CB}" presName="hierChild1" presStyleCnt="0">
        <dgm:presLayoutVars>
          <dgm:orgChart val="1"/>
          <dgm:chPref val="1"/>
          <dgm:dir/>
          <dgm:animOne val="branch"/>
          <dgm:animLvl val="lvl"/>
          <dgm:resizeHandles/>
        </dgm:presLayoutVars>
      </dgm:prSet>
      <dgm:spPr/>
    </dgm:pt>
    <dgm:pt modelId="{04A51B79-9549-4B03-9E00-768B5534A29F}" type="pres">
      <dgm:prSet presAssocID="{5314381F-FB8F-4299-9C36-F0BDBC67CF9B}" presName="hierRoot1" presStyleCnt="0">
        <dgm:presLayoutVars>
          <dgm:hierBranch val="init"/>
        </dgm:presLayoutVars>
      </dgm:prSet>
      <dgm:spPr/>
    </dgm:pt>
    <dgm:pt modelId="{6E794296-33F1-458E-9014-FE67B53830AF}" type="pres">
      <dgm:prSet presAssocID="{5314381F-FB8F-4299-9C36-F0BDBC67CF9B}" presName="rootComposite1" presStyleCnt="0"/>
      <dgm:spPr/>
    </dgm:pt>
    <dgm:pt modelId="{0280F4E2-1687-486D-84F4-E6A7533424D3}" type="pres">
      <dgm:prSet presAssocID="{5314381F-FB8F-4299-9C36-F0BDBC67CF9B}" presName="rootText1" presStyleLbl="node0" presStyleIdx="0" presStyleCnt="1" custScaleX="297226" custScaleY="160281" custLinFactX="-100000" custLinFactNeighborX="-111461" custLinFactNeighborY="-19333">
        <dgm:presLayoutVars>
          <dgm:chMax/>
          <dgm:chPref val="3"/>
        </dgm:presLayoutVars>
      </dgm:prSet>
      <dgm:spPr/>
    </dgm:pt>
    <dgm:pt modelId="{90134457-5A1B-417A-9219-50D4291ABED3}" type="pres">
      <dgm:prSet presAssocID="{5314381F-FB8F-4299-9C36-F0BDBC67CF9B}" presName="titleText1" presStyleLbl="fgAcc0" presStyleIdx="0" presStyleCnt="1" custScaleX="415110" custScaleY="472395" custLinFactX="46388" custLinFactY="-100000" custLinFactNeighborX="100000" custLinFactNeighborY="-100129">
        <dgm:presLayoutVars>
          <dgm:chMax val="0"/>
          <dgm:chPref val="0"/>
        </dgm:presLayoutVars>
      </dgm:prSet>
      <dgm:spPr/>
    </dgm:pt>
    <dgm:pt modelId="{A7838881-4032-40A7-95E5-7644828528C5}" type="pres">
      <dgm:prSet presAssocID="{5314381F-FB8F-4299-9C36-F0BDBC67CF9B}" presName="rootConnector1" presStyleLbl="node1" presStyleIdx="0" presStyleCnt="2"/>
      <dgm:spPr/>
    </dgm:pt>
    <dgm:pt modelId="{A65588F1-270B-4F5C-ACC0-929DFAA24BA0}" type="pres">
      <dgm:prSet presAssocID="{5314381F-FB8F-4299-9C36-F0BDBC67CF9B}" presName="hierChild2" presStyleCnt="0"/>
      <dgm:spPr/>
    </dgm:pt>
    <dgm:pt modelId="{5909AF4F-7D4D-4A17-AA1F-1E7FD00F6DFE}" type="pres">
      <dgm:prSet presAssocID="{02592F96-625B-4A68-80EA-D2C3FFABEAF7}" presName="Name37" presStyleLbl="parChTrans1D2" presStyleIdx="0" presStyleCnt="2"/>
      <dgm:spPr/>
    </dgm:pt>
    <dgm:pt modelId="{DD5566CC-1610-4536-B250-9ABB86DFAAA6}" type="pres">
      <dgm:prSet presAssocID="{38DF207B-ED85-4A92-8982-D0E8D023F92E}" presName="hierRoot2" presStyleCnt="0">
        <dgm:presLayoutVars>
          <dgm:hierBranch val="init"/>
        </dgm:presLayoutVars>
      </dgm:prSet>
      <dgm:spPr/>
    </dgm:pt>
    <dgm:pt modelId="{406F700D-E1D1-4511-9138-2C6773BF0FB9}" type="pres">
      <dgm:prSet presAssocID="{38DF207B-ED85-4A92-8982-D0E8D023F92E}" presName="rootComposite" presStyleCnt="0"/>
      <dgm:spPr/>
    </dgm:pt>
    <dgm:pt modelId="{D5ABB088-A1A2-472B-8DD1-F3612B447358}" type="pres">
      <dgm:prSet presAssocID="{38DF207B-ED85-4A92-8982-D0E8D023F92E}" presName="rootText" presStyleLbl="node1" presStyleIdx="0" presStyleCnt="2" custScaleX="301748" custScaleY="165007" custLinFactNeighborX="-8408" custLinFactNeighborY="-65453">
        <dgm:presLayoutVars>
          <dgm:chMax/>
          <dgm:chPref val="3"/>
        </dgm:presLayoutVars>
      </dgm:prSet>
      <dgm:spPr/>
    </dgm:pt>
    <dgm:pt modelId="{A70E4D3E-F41A-482D-B9DB-F85F04800546}" type="pres">
      <dgm:prSet presAssocID="{38DF207B-ED85-4A92-8982-D0E8D023F92E}" presName="titleText2" presStyleLbl="fgAcc1" presStyleIdx="0" presStyleCnt="2" custScaleX="391894" custScaleY="514760" custLinFactX="156381" custLinFactY="-147649" custLinFactNeighborX="200000" custLinFactNeighborY="-200000">
        <dgm:presLayoutVars>
          <dgm:chMax val="0"/>
          <dgm:chPref val="0"/>
        </dgm:presLayoutVars>
      </dgm:prSet>
      <dgm:spPr/>
    </dgm:pt>
    <dgm:pt modelId="{1B668087-5B6B-4F83-BB4D-DDB972A2B6FC}" type="pres">
      <dgm:prSet presAssocID="{38DF207B-ED85-4A92-8982-D0E8D023F92E}" presName="rootConnector" presStyleLbl="node2" presStyleIdx="0" presStyleCnt="0"/>
      <dgm:spPr/>
    </dgm:pt>
    <dgm:pt modelId="{03C8D841-8F75-49B4-9F7D-B0120EF97144}" type="pres">
      <dgm:prSet presAssocID="{38DF207B-ED85-4A92-8982-D0E8D023F92E}" presName="hierChild4" presStyleCnt="0"/>
      <dgm:spPr/>
    </dgm:pt>
    <dgm:pt modelId="{D14ABBE7-F1A8-4798-8A00-7CD36043B969}" type="pres">
      <dgm:prSet presAssocID="{38DF207B-ED85-4A92-8982-D0E8D023F92E}" presName="hierChild5" presStyleCnt="0"/>
      <dgm:spPr/>
    </dgm:pt>
    <dgm:pt modelId="{68687D33-713C-4AAF-8960-E2BB13F67F0D}" type="pres">
      <dgm:prSet presAssocID="{619B52FA-A36E-429A-AEA8-F24E67CC08C0}" presName="Name37" presStyleLbl="parChTrans1D2" presStyleIdx="1" presStyleCnt="2"/>
      <dgm:spPr/>
    </dgm:pt>
    <dgm:pt modelId="{D5B07164-3595-4511-804C-BD8287BD6E9B}" type="pres">
      <dgm:prSet presAssocID="{0CB6F17E-3E1F-48A8-91FB-FAF3C3BCFF87}" presName="hierRoot2" presStyleCnt="0">
        <dgm:presLayoutVars>
          <dgm:hierBranch val="init"/>
        </dgm:presLayoutVars>
      </dgm:prSet>
      <dgm:spPr/>
    </dgm:pt>
    <dgm:pt modelId="{966A9C50-49EC-4B46-BFA2-6AB52FB40CD3}" type="pres">
      <dgm:prSet presAssocID="{0CB6F17E-3E1F-48A8-91FB-FAF3C3BCFF87}" presName="rootComposite" presStyleCnt="0"/>
      <dgm:spPr/>
    </dgm:pt>
    <dgm:pt modelId="{57600BD5-7522-4325-B527-F8E0FB5BC042}" type="pres">
      <dgm:prSet presAssocID="{0CB6F17E-3E1F-48A8-91FB-FAF3C3BCFF87}" presName="rootText" presStyleLbl="node1" presStyleIdx="1" presStyleCnt="2" custScaleX="303312" custScaleY="173194" custLinFactX="-194012" custLinFactY="32089" custLinFactNeighborX="-200000" custLinFactNeighborY="100000">
        <dgm:presLayoutVars>
          <dgm:chMax/>
          <dgm:chPref val="3"/>
        </dgm:presLayoutVars>
      </dgm:prSet>
      <dgm:spPr/>
    </dgm:pt>
    <dgm:pt modelId="{39A93504-331D-41DC-8A8E-A97B103FB0A4}" type="pres">
      <dgm:prSet presAssocID="{0CB6F17E-3E1F-48A8-91FB-FAF3C3BCFF87}" presName="titleText2" presStyleLbl="fgAcc1" presStyleIdx="1" presStyleCnt="2" custScaleX="416197" custScaleY="552507" custLinFactY="100000" custLinFactNeighborX="-58377" custLinFactNeighborY="168721">
        <dgm:presLayoutVars>
          <dgm:chMax val="0"/>
          <dgm:chPref val="0"/>
        </dgm:presLayoutVars>
      </dgm:prSet>
      <dgm:spPr/>
    </dgm:pt>
    <dgm:pt modelId="{599C26C7-31E5-4855-9F1A-3090C0160D26}" type="pres">
      <dgm:prSet presAssocID="{0CB6F17E-3E1F-48A8-91FB-FAF3C3BCFF87}" presName="rootConnector" presStyleLbl="node2" presStyleIdx="0" presStyleCnt="0"/>
      <dgm:spPr/>
    </dgm:pt>
    <dgm:pt modelId="{80CDDE46-37DA-4D77-A963-4D18BBF01608}" type="pres">
      <dgm:prSet presAssocID="{0CB6F17E-3E1F-48A8-91FB-FAF3C3BCFF87}" presName="hierChild4" presStyleCnt="0"/>
      <dgm:spPr/>
    </dgm:pt>
    <dgm:pt modelId="{805ABD16-B759-4E5F-84B9-1BBB04AB5132}" type="pres">
      <dgm:prSet presAssocID="{0CB6F17E-3E1F-48A8-91FB-FAF3C3BCFF87}" presName="hierChild5" presStyleCnt="0"/>
      <dgm:spPr/>
    </dgm:pt>
    <dgm:pt modelId="{2F0B0609-2C76-4BAE-90B2-56F8255BD56F}" type="pres">
      <dgm:prSet presAssocID="{5314381F-FB8F-4299-9C36-F0BDBC67CF9B}" presName="hierChild3" presStyleCnt="0"/>
      <dgm:spPr/>
    </dgm:pt>
  </dgm:ptLst>
  <dgm:cxnLst>
    <dgm:cxn modelId="{3416531B-FB08-496D-9307-DCCE63620E29}" type="presOf" srcId="{5314381F-FB8F-4299-9C36-F0BDBC67CF9B}" destId="{A7838881-4032-40A7-95E5-7644828528C5}" srcOrd="1" destOrd="0" presId="urn:microsoft.com/office/officeart/2008/layout/NameandTitleOrganizationalChart"/>
    <dgm:cxn modelId="{BF967438-9D7A-43D4-B5AD-22F79B8EEED9}" type="presOf" srcId="{0CB6F17E-3E1F-48A8-91FB-FAF3C3BCFF87}" destId="{57600BD5-7522-4325-B527-F8E0FB5BC042}" srcOrd="0" destOrd="0" presId="urn:microsoft.com/office/officeart/2008/layout/NameandTitleOrganizationalChart"/>
    <dgm:cxn modelId="{34B9AB5F-A471-4914-89F3-A88220DCA352}" type="presOf" srcId="{6CC80EA5-E260-45F1-ABF7-414001BD9216}" destId="{90134457-5A1B-417A-9219-50D4291ABED3}" srcOrd="0" destOrd="0" presId="urn:microsoft.com/office/officeart/2008/layout/NameandTitleOrganizationalChart"/>
    <dgm:cxn modelId="{9C747B52-778A-498E-ABB5-7FB6B56D25AF}" srcId="{5314381F-FB8F-4299-9C36-F0BDBC67CF9B}" destId="{0CB6F17E-3E1F-48A8-91FB-FAF3C3BCFF87}" srcOrd="1" destOrd="0" parTransId="{619B52FA-A36E-429A-AEA8-F24E67CC08C0}" sibTransId="{54217B26-262E-4A72-ADCD-227D23098006}"/>
    <dgm:cxn modelId="{0C919755-F6A4-4AFA-9D2F-F9DFB4D05E56}" srcId="{5314381F-FB8F-4299-9C36-F0BDBC67CF9B}" destId="{38DF207B-ED85-4A92-8982-D0E8D023F92E}" srcOrd="0" destOrd="0" parTransId="{02592F96-625B-4A68-80EA-D2C3FFABEAF7}" sibTransId="{5AB85242-6E67-4F6C-A6BB-775AAAEF5974}"/>
    <dgm:cxn modelId="{C69E9678-9000-436C-AE01-7EE1ACA10957}" type="presOf" srcId="{02592F96-625B-4A68-80EA-D2C3FFABEAF7}" destId="{5909AF4F-7D4D-4A17-AA1F-1E7FD00F6DFE}" srcOrd="0" destOrd="0" presId="urn:microsoft.com/office/officeart/2008/layout/NameandTitleOrganizationalChart"/>
    <dgm:cxn modelId="{E3C9C478-F4FC-4936-8160-8529570CD089}" type="presOf" srcId="{38DF207B-ED85-4A92-8982-D0E8D023F92E}" destId="{D5ABB088-A1A2-472B-8DD1-F3612B447358}" srcOrd="0" destOrd="0" presId="urn:microsoft.com/office/officeart/2008/layout/NameandTitleOrganizationalChart"/>
    <dgm:cxn modelId="{01A3827B-E377-4D82-8EAF-3B73633F2294}" type="presOf" srcId="{38DF207B-ED85-4A92-8982-D0E8D023F92E}" destId="{1B668087-5B6B-4F83-BB4D-DDB972A2B6FC}" srcOrd="1" destOrd="0" presId="urn:microsoft.com/office/officeart/2008/layout/NameandTitleOrganizationalChart"/>
    <dgm:cxn modelId="{1088AAA7-016B-4C9D-90DC-1EFEB2708B59}" type="presOf" srcId="{54217B26-262E-4A72-ADCD-227D23098006}" destId="{39A93504-331D-41DC-8A8E-A97B103FB0A4}" srcOrd="0" destOrd="0" presId="urn:microsoft.com/office/officeart/2008/layout/NameandTitleOrganizationalChart"/>
    <dgm:cxn modelId="{17FA68AE-DEF4-43E4-9336-72E9CE116884}" srcId="{CD33FDF0-352B-4895-B1AD-57CC1714B1CB}" destId="{5314381F-FB8F-4299-9C36-F0BDBC67CF9B}" srcOrd="0" destOrd="0" parTransId="{A855A36C-86B7-4223-A26A-E0F51755CB63}" sibTransId="{6CC80EA5-E260-45F1-ABF7-414001BD9216}"/>
    <dgm:cxn modelId="{F238D9B2-047F-4934-8349-18701BD5C6AF}" type="presOf" srcId="{0CB6F17E-3E1F-48A8-91FB-FAF3C3BCFF87}" destId="{599C26C7-31E5-4855-9F1A-3090C0160D26}" srcOrd="1" destOrd="0" presId="urn:microsoft.com/office/officeart/2008/layout/NameandTitleOrganizationalChart"/>
    <dgm:cxn modelId="{844273B4-8902-4AE0-8E7D-0D2D9EA16030}" type="presOf" srcId="{5AB85242-6E67-4F6C-A6BB-775AAAEF5974}" destId="{A70E4D3E-F41A-482D-B9DB-F85F04800546}" srcOrd="0" destOrd="0" presId="urn:microsoft.com/office/officeart/2008/layout/NameandTitleOrganizationalChart"/>
    <dgm:cxn modelId="{56A376B4-3D2D-4445-97CB-1F10A84DAFB0}" type="presOf" srcId="{CD33FDF0-352B-4895-B1AD-57CC1714B1CB}" destId="{057236E0-ADFC-41AB-B063-424582AD1BE6}" srcOrd="0" destOrd="0" presId="urn:microsoft.com/office/officeart/2008/layout/NameandTitleOrganizationalChart"/>
    <dgm:cxn modelId="{4F7491CE-C61F-46A9-AF6A-3B4B883C8DD2}" type="presOf" srcId="{619B52FA-A36E-429A-AEA8-F24E67CC08C0}" destId="{68687D33-713C-4AAF-8960-E2BB13F67F0D}" srcOrd="0" destOrd="0" presId="urn:microsoft.com/office/officeart/2008/layout/NameandTitleOrganizationalChart"/>
    <dgm:cxn modelId="{19829AD6-39B4-4674-A5C5-105030809A6D}" type="presOf" srcId="{5314381F-FB8F-4299-9C36-F0BDBC67CF9B}" destId="{0280F4E2-1687-486D-84F4-E6A7533424D3}" srcOrd="0" destOrd="0" presId="urn:microsoft.com/office/officeart/2008/layout/NameandTitleOrganizationalChart"/>
    <dgm:cxn modelId="{46B81A53-4D2E-4588-9559-CC054E667E82}" type="presParOf" srcId="{057236E0-ADFC-41AB-B063-424582AD1BE6}" destId="{04A51B79-9549-4B03-9E00-768B5534A29F}" srcOrd="0" destOrd="0" presId="urn:microsoft.com/office/officeart/2008/layout/NameandTitleOrganizationalChart"/>
    <dgm:cxn modelId="{F014133B-EB9F-4B14-B0BA-0B8566F57D8E}" type="presParOf" srcId="{04A51B79-9549-4B03-9E00-768B5534A29F}" destId="{6E794296-33F1-458E-9014-FE67B53830AF}" srcOrd="0" destOrd="0" presId="urn:microsoft.com/office/officeart/2008/layout/NameandTitleOrganizationalChart"/>
    <dgm:cxn modelId="{0606E76E-83D1-4F82-9C67-CF947FF49E5D}" type="presParOf" srcId="{6E794296-33F1-458E-9014-FE67B53830AF}" destId="{0280F4E2-1687-486D-84F4-E6A7533424D3}" srcOrd="0" destOrd="0" presId="urn:microsoft.com/office/officeart/2008/layout/NameandTitleOrganizationalChart"/>
    <dgm:cxn modelId="{8024B4CA-E31A-431B-A5BE-E9FF8A05FF2E}" type="presParOf" srcId="{6E794296-33F1-458E-9014-FE67B53830AF}" destId="{90134457-5A1B-417A-9219-50D4291ABED3}" srcOrd="1" destOrd="0" presId="urn:microsoft.com/office/officeart/2008/layout/NameandTitleOrganizationalChart"/>
    <dgm:cxn modelId="{86594372-0426-4F16-8EFE-6DDB6001999F}" type="presParOf" srcId="{6E794296-33F1-458E-9014-FE67B53830AF}" destId="{A7838881-4032-40A7-95E5-7644828528C5}" srcOrd="2" destOrd="0" presId="urn:microsoft.com/office/officeart/2008/layout/NameandTitleOrganizationalChart"/>
    <dgm:cxn modelId="{D4046FDB-B3F4-461F-A48B-CC550C0FE370}" type="presParOf" srcId="{04A51B79-9549-4B03-9E00-768B5534A29F}" destId="{A65588F1-270B-4F5C-ACC0-929DFAA24BA0}" srcOrd="1" destOrd="0" presId="urn:microsoft.com/office/officeart/2008/layout/NameandTitleOrganizationalChart"/>
    <dgm:cxn modelId="{65D1C6FD-D354-4BA0-9F16-FD735E30F14B}" type="presParOf" srcId="{A65588F1-270B-4F5C-ACC0-929DFAA24BA0}" destId="{5909AF4F-7D4D-4A17-AA1F-1E7FD00F6DFE}" srcOrd="0" destOrd="0" presId="urn:microsoft.com/office/officeart/2008/layout/NameandTitleOrganizationalChart"/>
    <dgm:cxn modelId="{05DD3510-8A7F-4693-97E8-6C60F7FE9A58}" type="presParOf" srcId="{A65588F1-270B-4F5C-ACC0-929DFAA24BA0}" destId="{DD5566CC-1610-4536-B250-9ABB86DFAAA6}" srcOrd="1" destOrd="0" presId="urn:microsoft.com/office/officeart/2008/layout/NameandTitleOrganizationalChart"/>
    <dgm:cxn modelId="{2BB6DD2B-EADC-425E-8220-4344A5365871}" type="presParOf" srcId="{DD5566CC-1610-4536-B250-9ABB86DFAAA6}" destId="{406F700D-E1D1-4511-9138-2C6773BF0FB9}" srcOrd="0" destOrd="0" presId="urn:microsoft.com/office/officeart/2008/layout/NameandTitleOrganizationalChart"/>
    <dgm:cxn modelId="{B6E3B542-3CC8-4730-BB48-B76510A7B22B}" type="presParOf" srcId="{406F700D-E1D1-4511-9138-2C6773BF0FB9}" destId="{D5ABB088-A1A2-472B-8DD1-F3612B447358}" srcOrd="0" destOrd="0" presId="urn:microsoft.com/office/officeart/2008/layout/NameandTitleOrganizationalChart"/>
    <dgm:cxn modelId="{DB1826D3-0186-4C06-B058-84285399518E}" type="presParOf" srcId="{406F700D-E1D1-4511-9138-2C6773BF0FB9}" destId="{A70E4D3E-F41A-482D-B9DB-F85F04800546}" srcOrd="1" destOrd="0" presId="urn:microsoft.com/office/officeart/2008/layout/NameandTitleOrganizationalChart"/>
    <dgm:cxn modelId="{124E98CF-C00D-4DC2-935C-79190DAA1912}" type="presParOf" srcId="{406F700D-E1D1-4511-9138-2C6773BF0FB9}" destId="{1B668087-5B6B-4F83-BB4D-DDB972A2B6FC}" srcOrd="2" destOrd="0" presId="urn:microsoft.com/office/officeart/2008/layout/NameandTitleOrganizationalChart"/>
    <dgm:cxn modelId="{AB0223E8-EA77-44D6-BDD4-732802178B54}" type="presParOf" srcId="{DD5566CC-1610-4536-B250-9ABB86DFAAA6}" destId="{03C8D841-8F75-49B4-9F7D-B0120EF97144}" srcOrd="1" destOrd="0" presId="urn:microsoft.com/office/officeart/2008/layout/NameandTitleOrganizationalChart"/>
    <dgm:cxn modelId="{DE01AE7A-D15E-41D3-8FFD-B416B42EF7F1}" type="presParOf" srcId="{DD5566CC-1610-4536-B250-9ABB86DFAAA6}" destId="{D14ABBE7-F1A8-4798-8A00-7CD36043B969}" srcOrd="2" destOrd="0" presId="urn:microsoft.com/office/officeart/2008/layout/NameandTitleOrganizationalChart"/>
    <dgm:cxn modelId="{697A9703-5AD8-4422-8490-BDD76F9545A8}" type="presParOf" srcId="{A65588F1-270B-4F5C-ACC0-929DFAA24BA0}" destId="{68687D33-713C-4AAF-8960-E2BB13F67F0D}" srcOrd="2" destOrd="0" presId="urn:microsoft.com/office/officeart/2008/layout/NameandTitleOrganizationalChart"/>
    <dgm:cxn modelId="{8A4CCB37-6C24-441B-9D1B-EB69CA08A871}" type="presParOf" srcId="{A65588F1-270B-4F5C-ACC0-929DFAA24BA0}" destId="{D5B07164-3595-4511-804C-BD8287BD6E9B}" srcOrd="3" destOrd="0" presId="urn:microsoft.com/office/officeart/2008/layout/NameandTitleOrganizationalChart"/>
    <dgm:cxn modelId="{B75A0083-50B9-47A9-A38A-73E24CFCE7AE}" type="presParOf" srcId="{D5B07164-3595-4511-804C-BD8287BD6E9B}" destId="{966A9C50-49EC-4B46-BFA2-6AB52FB40CD3}" srcOrd="0" destOrd="0" presId="urn:microsoft.com/office/officeart/2008/layout/NameandTitleOrganizationalChart"/>
    <dgm:cxn modelId="{B2500148-9876-4C14-BBB5-CD6193EB40A3}" type="presParOf" srcId="{966A9C50-49EC-4B46-BFA2-6AB52FB40CD3}" destId="{57600BD5-7522-4325-B527-F8E0FB5BC042}" srcOrd="0" destOrd="0" presId="urn:microsoft.com/office/officeart/2008/layout/NameandTitleOrganizationalChart"/>
    <dgm:cxn modelId="{A2811EAC-5A0F-47F8-8E26-C0D51420A6AC}" type="presParOf" srcId="{966A9C50-49EC-4B46-BFA2-6AB52FB40CD3}" destId="{39A93504-331D-41DC-8A8E-A97B103FB0A4}" srcOrd="1" destOrd="0" presId="urn:microsoft.com/office/officeart/2008/layout/NameandTitleOrganizationalChart"/>
    <dgm:cxn modelId="{D8B45C2B-5DA8-45BC-BF93-89181C5D76E0}" type="presParOf" srcId="{966A9C50-49EC-4B46-BFA2-6AB52FB40CD3}" destId="{599C26C7-31E5-4855-9F1A-3090C0160D26}" srcOrd="2" destOrd="0" presId="urn:microsoft.com/office/officeart/2008/layout/NameandTitleOrganizationalChart"/>
    <dgm:cxn modelId="{830163B2-CDDC-4076-95AB-CAE37F359CA9}" type="presParOf" srcId="{D5B07164-3595-4511-804C-BD8287BD6E9B}" destId="{80CDDE46-37DA-4D77-A963-4D18BBF01608}" srcOrd="1" destOrd="0" presId="urn:microsoft.com/office/officeart/2008/layout/NameandTitleOrganizationalChart"/>
    <dgm:cxn modelId="{1656D0C5-2D24-4296-86FC-ED817F2A56D7}" type="presParOf" srcId="{D5B07164-3595-4511-804C-BD8287BD6E9B}" destId="{805ABD16-B759-4E5F-84B9-1BBB04AB5132}" srcOrd="2" destOrd="0" presId="urn:microsoft.com/office/officeart/2008/layout/NameandTitleOrganizationalChart"/>
    <dgm:cxn modelId="{131BB612-3B05-449F-8689-DE56DBA35F6A}" type="presParOf" srcId="{04A51B79-9549-4B03-9E00-768B5534A29F}" destId="{2F0B0609-2C76-4BAE-90B2-56F8255BD56F}" srcOrd="2" destOrd="0" presId="urn:microsoft.com/office/officeart/2008/layout/NameandTitleOrganizationalChart"/>
  </dgm:cxnLst>
  <dgm:bg>
    <a:no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FDAD5-B9EF-477C-BAC7-80D6B61423B8}">
      <dsp:nvSpPr>
        <dsp:cNvPr id="0" name=""/>
        <dsp:cNvSpPr/>
      </dsp:nvSpPr>
      <dsp:spPr>
        <a:xfrm>
          <a:off x="1614851" y="193284"/>
          <a:ext cx="9166857" cy="2550957"/>
        </a:xfrm>
        <a:prstGeom prst="rect">
          <a:avLst/>
        </a:prstGeom>
        <a:solidFill>
          <a:schemeClr val="bg2"/>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55004" numCol="1" spcCol="1270" anchor="ctr" anchorCtr="0">
          <a:noAutofit/>
        </a:bodyPr>
        <a:lstStyle/>
        <a:p>
          <a:pPr marL="0" lvl="0" indent="0" algn="just" defTabSz="533400">
            <a:lnSpc>
              <a:spcPct val="90000"/>
            </a:lnSpc>
            <a:spcBef>
              <a:spcPct val="0"/>
            </a:spcBef>
            <a:spcAft>
              <a:spcPct val="35000"/>
            </a:spcAft>
            <a:buNone/>
          </a:pPr>
          <a:r>
            <a:rPr lang="es-ES" sz="1200" b="0" kern="1200" dirty="0"/>
            <a:t>Se presume la </a:t>
          </a:r>
          <a:r>
            <a:rPr lang="es-ES" sz="1200" b="0" i="1" kern="1200" dirty="0"/>
            <a:t>“sociedad patrimonial entre compañeros permanentes” y hay lugar a declararla, </a:t>
          </a:r>
          <a:r>
            <a:rPr lang="es-ES" sz="1200" b="0" kern="1200" dirty="0"/>
            <a:t>cuando exista (…) ii) </a:t>
          </a:r>
          <a:r>
            <a:rPr lang="es-ES" sz="1200" b="0" i="1" kern="1200" dirty="0"/>
            <a:t>“unión marital de hecho por un lapso no inferior a dos años e impedimento legal para contraer matrimonio por parte de uno o de ambos compañeros permanentes, </a:t>
          </a:r>
          <a:r>
            <a:rPr lang="es-ES" sz="1200" b="0" i="1" u="sng" kern="1200" dirty="0"/>
            <a:t>siempre y cuando la sociedad o sociedades conyugales anteriores hayan sido disueltas</a:t>
          </a:r>
          <a:r>
            <a:rPr lang="es-ES" sz="1200" b="0" i="1" kern="1200" dirty="0"/>
            <a:t> (…) por lo menos un año antes de la fecha en que se inició la unión marital de hecho”.</a:t>
          </a:r>
          <a:endParaRPr lang="es-ES" sz="1200" b="0" kern="1200" dirty="0"/>
        </a:p>
      </dsp:txBody>
      <dsp:txXfrm>
        <a:off x="1614851" y="193284"/>
        <a:ext cx="9166857" cy="2550957"/>
      </dsp:txXfrm>
    </dsp:sp>
    <dsp:sp modelId="{AD2D3C6A-84EB-4E4A-BD92-17952F082289}">
      <dsp:nvSpPr>
        <dsp:cNvPr id="0" name=""/>
        <dsp:cNvSpPr/>
      </dsp:nvSpPr>
      <dsp:spPr>
        <a:xfrm>
          <a:off x="4651749" y="1522438"/>
          <a:ext cx="6195240" cy="1173956"/>
        </a:xfrm>
        <a:prstGeom prst="rect">
          <a:avLst/>
        </a:prstGeom>
        <a:solidFill>
          <a:schemeClr val="dk1">
            <a:alpha val="90000"/>
            <a:tint val="40000"/>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s-ES" sz="1000" kern="1200" dirty="0"/>
            <a:t>COEXISTENCIA DE DOS UNIVERSALIDADES JURÍDICAS </a:t>
          </a:r>
        </a:p>
      </dsp:txBody>
      <dsp:txXfrm>
        <a:off x="4651749" y="1522438"/>
        <a:ext cx="6195240" cy="1173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87D33-713C-4AAF-8960-E2BB13F67F0D}">
      <dsp:nvSpPr>
        <dsp:cNvPr id="0" name=""/>
        <dsp:cNvSpPr/>
      </dsp:nvSpPr>
      <dsp:spPr>
        <a:xfrm>
          <a:off x="2352537" y="2001647"/>
          <a:ext cx="91440" cy="1896675"/>
        </a:xfrm>
        <a:custGeom>
          <a:avLst/>
          <a:gdLst/>
          <a:ahLst/>
          <a:cxnLst/>
          <a:rect l="0" t="0" r="0" b="0"/>
          <a:pathLst>
            <a:path>
              <a:moveTo>
                <a:pt x="45720" y="0"/>
              </a:moveTo>
              <a:lnTo>
                <a:pt x="45720" y="1713136"/>
              </a:lnTo>
              <a:lnTo>
                <a:pt x="135085" y="1713136"/>
              </a:lnTo>
              <a:lnTo>
                <a:pt x="135085" y="1896675"/>
              </a:lnTo>
            </a:path>
          </a:pathLst>
        </a:cu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5909AF4F-7D4D-4A17-AA1F-1E7FD00F6DFE}">
      <dsp:nvSpPr>
        <dsp:cNvPr id="0" name=""/>
        <dsp:cNvSpPr/>
      </dsp:nvSpPr>
      <dsp:spPr>
        <a:xfrm>
          <a:off x="2352537" y="2001647"/>
          <a:ext cx="91440" cy="342822"/>
        </a:xfrm>
        <a:custGeom>
          <a:avLst/>
          <a:gdLst/>
          <a:ahLst/>
          <a:cxnLst/>
          <a:rect l="0" t="0" r="0" b="0"/>
          <a:pathLst>
            <a:path>
              <a:moveTo>
                <a:pt x="45720" y="0"/>
              </a:moveTo>
              <a:lnTo>
                <a:pt x="45720" y="159283"/>
              </a:lnTo>
              <a:lnTo>
                <a:pt x="101679" y="159283"/>
              </a:lnTo>
              <a:lnTo>
                <a:pt x="101679" y="342822"/>
              </a:lnTo>
            </a:path>
          </a:pathLst>
        </a:cu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0280F4E2-1687-486D-84F4-E6A7533424D3}">
      <dsp:nvSpPr>
        <dsp:cNvPr id="0" name=""/>
        <dsp:cNvSpPr/>
      </dsp:nvSpPr>
      <dsp:spPr>
        <a:xfrm>
          <a:off x="140472" y="740887"/>
          <a:ext cx="4515568" cy="1260760"/>
        </a:xfrm>
        <a:prstGeom prst="rect">
          <a:avLst/>
        </a:prstGeom>
        <a:solidFill>
          <a:schemeClr val="bg2"/>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10997" numCol="1" spcCol="1270" anchor="ctr" anchorCtr="0">
          <a:noAutofit/>
        </a:bodyPr>
        <a:lstStyle/>
        <a:p>
          <a:pPr marL="0" lvl="0" indent="0" algn="just" defTabSz="444500">
            <a:lnSpc>
              <a:spcPct val="90000"/>
            </a:lnSpc>
            <a:spcBef>
              <a:spcPct val="0"/>
            </a:spcBef>
            <a:spcAft>
              <a:spcPct val="35000"/>
            </a:spcAft>
            <a:buNone/>
          </a:pPr>
          <a:r>
            <a:rPr lang="es-ES" sz="1000" kern="1200" dirty="0"/>
            <a:t>SC4027-2021: Cónyuge acude a la jurisdicción 27 años después de la </a:t>
          </a:r>
          <a:r>
            <a:rPr lang="es-ES" sz="1000" i="1" kern="1200" dirty="0"/>
            <a:t>“separación de hecho”,</a:t>
          </a:r>
          <a:r>
            <a:rPr lang="es-ES" sz="1000" kern="1200" dirty="0"/>
            <a:t> reclamando para sí, bienes en cuya adquisición no contribuyó, en detrimento de la nueva pareja de su otrora consorte que si cumplió con el rol de </a:t>
          </a:r>
          <a:r>
            <a:rPr lang="es-ES" sz="1000" i="1" kern="1200" dirty="0"/>
            <a:t>“ayuda y socorro mutuos”.</a:t>
          </a:r>
          <a:endParaRPr lang="es-ES" sz="1000" kern="1200" dirty="0"/>
        </a:p>
      </dsp:txBody>
      <dsp:txXfrm>
        <a:off x="140472" y="740887"/>
        <a:ext cx="4515568" cy="1260760"/>
      </dsp:txXfrm>
    </dsp:sp>
    <dsp:sp modelId="{90134457-5A1B-417A-9219-50D4291ABED3}">
      <dsp:nvSpPr>
        <dsp:cNvPr id="0" name=""/>
        <dsp:cNvSpPr/>
      </dsp:nvSpPr>
      <dsp:spPr>
        <a:xfrm>
          <a:off x="5002392" y="728897"/>
          <a:ext cx="5675855" cy="1238609"/>
        </a:xfrm>
        <a:prstGeom prst="rect">
          <a:avLst/>
        </a:prstGeom>
        <a:solidFill>
          <a:schemeClr val="dk1">
            <a:alpha val="90000"/>
            <a:tint val="40000"/>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just" defTabSz="444500">
            <a:lnSpc>
              <a:spcPct val="90000"/>
            </a:lnSpc>
            <a:spcBef>
              <a:spcPct val="0"/>
            </a:spcBef>
            <a:spcAft>
              <a:spcPct val="35000"/>
            </a:spcAft>
            <a:buNone/>
          </a:pPr>
          <a:r>
            <a:rPr lang="es-ES" sz="1000" i="1" kern="1200" dirty="0"/>
            <a:t>Las posiciones están divididas en la Sala:</a:t>
          </a:r>
        </a:p>
        <a:p>
          <a:pPr marL="0" lvl="0" indent="0" algn="just" defTabSz="444500">
            <a:lnSpc>
              <a:spcPct val="90000"/>
            </a:lnSpc>
            <a:spcBef>
              <a:spcPct val="0"/>
            </a:spcBef>
            <a:spcAft>
              <a:spcPct val="35000"/>
            </a:spcAft>
            <a:buNone/>
          </a:pPr>
          <a:r>
            <a:rPr lang="es-ES" sz="1000" i="1" kern="1200" dirty="0"/>
            <a:t>a) La separación de hecho mayor a 2 años, debe ser causal de disolución de la sociedad conyugal, porque su sustento es la convivencia y el trabajo mancomunado de la pareja.</a:t>
          </a:r>
        </a:p>
        <a:p>
          <a:pPr marL="0" lvl="0" indent="0" algn="just" defTabSz="444500">
            <a:lnSpc>
              <a:spcPct val="90000"/>
            </a:lnSpc>
            <a:spcBef>
              <a:spcPct val="0"/>
            </a:spcBef>
            <a:spcAft>
              <a:spcPct val="35000"/>
            </a:spcAft>
            <a:buNone/>
          </a:pPr>
          <a:r>
            <a:rPr lang="es-ES" sz="1000" i="1" kern="1200" dirty="0"/>
            <a:t>b) La sociedad conyugal es un efecto legal del matrimonio que no depende de su subsistencia real.</a:t>
          </a:r>
        </a:p>
      </dsp:txBody>
      <dsp:txXfrm>
        <a:off x="5002392" y="728897"/>
        <a:ext cx="5675855" cy="1238609"/>
      </dsp:txXfrm>
    </dsp:sp>
    <dsp:sp modelId="{D5ABB088-A1A2-472B-8DD1-F3612B447358}">
      <dsp:nvSpPr>
        <dsp:cNvPr id="0" name=""/>
        <dsp:cNvSpPr/>
      </dsp:nvSpPr>
      <dsp:spPr>
        <a:xfrm>
          <a:off x="162082" y="2344469"/>
          <a:ext cx="4584268" cy="1297934"/>
        </a:xfrm>
        <a:prstGeom prst="rect">
          <a:avLst/>
        </a:prstGeom>
        <a:solidFill>
          <a:schemeClr val="bg2"/>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10997" numCol="1" spcCol="1270" anchor="ctr" anchorCtr="0">
          <a:noAutofit/>
        </a:bodyPr>
        <a:lstStyle/>
        <a:p>
          <a:pPr marL="0" lvl="0" indent="0" algn="just" defTabSz="444500">
            <a:lnSpc>
              <a:spcPct val="90000"/>
            </a:lnSpc>
            <a:spcBef>
              <a:spcPct val="0"/>
            </a:spcBef>
            <a:spcAft>
              <a:spcPct val="35000"/>
            </a:spcAft>
            <a:buNone/>
          </a:pPr>
          <a:r>
            <a:rPr lang="es-ES" sz="1000" kern="1200" dirty="0"/>
            <a:t>SC2719-2022: un compañero permanente, prevalido de la existencia de una sociedad conyugal conformada con antelación a la unión marital en desarrollo de la cual se hizo a su patrimonio, buscaba desconocer los derechos económicos de su nueva pareja sentimental, lo que le significó a ella un esfuerzo adicional para defender sus intereses, a través de la demostración de la configuración de una </a:t>
          </a:r>
          <a:r>
            <a:rPr lang="es-ES" sz="1000" i="1" kern="1200" dirty="0"/>
            <a:t>“sociedad de hecho entre concubinos”.</a:t>
          </a:r>
          <a:endParaRPr lang="es-ES" sz="1000" kern="1200" dirty="0"/>
        </a:p>
      </dsp:txBody>
      <dsp:txXfrm>
        <a:off x="162082" y="2344469"/>
        <a:ext cx="4584268" cy="1297934"/>
      </dsp:txXfrm>
    </dsp:sp>
    <dsp:sp modelId="{A70E4D3E-F41A-482D-B9DB-F85F04800546}">
      <dsp:nvSpPr>
        <dsp:cNvPr id="0" name=""/>
        <dsp:cNvSpPr/>
      </dsp:nvSpPr>
      <dsp:spPr>
        <a:xfrm>
          <a:off x="5003475" y="2271509"/>
          <a:ext cx="5358420" cy="1349690"/>
        </a:xfrm>
        <a:prstGeom prst="rect">
          <a:avLst/>
        </a:prstGeom>
        <a:solidFill>
          <a:schemeClr val="dk1">
            <a:alpha val="90000"/>
            <a:tint val="40000"/>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just" defTabSz="577850">
            <a:lnSpc>
              <a:spcPct val="90000"/>
            </a:lnSpc>
            <a:spcBef>
              <a:spcPct val="0"/>
            </a:spcBef>
            <a:spcAft>
              <a:spcPct val="35000"/>
            </a:spcAft>
            <a:buNone/>
          </a:pPr>
          <a:r>
            <a:rPr lang="es-ES" sz="1300" kern="1200" dirty="0"/>
            <a:t>La demandante salió victoriosa, pero solamente porque logró demostrar que “aportes sí hubo” de su parte, representados en el “trabajo que ella realizó en la construcción del proyecto y, posteriormente, en la administración de los establecimientos, demostrando que aunó esfuerzos con el demandado, propugnando por la solidificación de un patrimonio”. </a:t>
          </a:r>
        </a:p>
      </dsp:txBody>
      <dsp:txXfrm>
        <a:off x="5003475" y="2271509"/>
        <a:ext cx="5358420" cy="1349690"/>
      </dsp:txXfrm>
    </dsp:sp>
    <dsp:sp modelId="{57600BD5-7522-4325-B527-F8E0FB5BC042}">
      <dsp:nvSpPr>
        <dsp:cNvPr id="0" name=""/>
        <dsp:cNvSpPr/>
      </dsp:nvSpPr>
      <dsp:spPr>
        <a:xfrm>
          <a:off x="183607" y="3898322"/>
          <a:ext cx="4608029" cy="1362333"/>
        </a:xfrm>
        <a:prstGeom prst="rect">
          <a:avLst/>
        </a:prstGeom>
        <a:solidFill>
          <a:schemeClr val="bg2"/>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10997" numCol="1" spcCol="1270" anchor="ctr" anchorCtr="0">
          <a:noAutofit/>
        </a:bodyPr>
        <a:lstStyle/>
        <a:p>
          <a:pPr marL="0" lvl="0" indent="0" algn="just" defTabSz="444500">
            <a:lnSpc>
              <a:spcPct val="90000"/>
            </a:lnSpc>
            <a:spcBef>
              <a:spcPct val="0"/>
            </a:spcBef>
            <a:spcAft>
              <a:spcPct val="35000"/>
            </a:spcAft>
            <a:buNone/>
          </a:pPr>
          <a:r>
            <a:rPr lang="es-CO" sz="1000" kern="1200" dirty="0"/>
            <a:t>Una pareja inicia una convivencia que goza de todos los elementos de una unión marital de hecho y dentro de ella adquieren bienes, después de unos años deciden contraer nupcias. Cuando deciden ponerle fin a la relación, el cónyuge a cuyo nombre se encuentran los bienes, alega que el término para reclamar la declaración de la </a:t>
          </a:r>
          <a:r>
            <a:rPr lang="es-CO" sz="1000" i="1" kern="1200" dirty="0"/>
            <a:t>“unión marital de hecho”</a:t>
          </a:r>
          <a:r>
            <a:rPr lang="es-CO" sz="1000" kern="1200" dirty="0"/>
            <a:t> primigenia y la consecuente disolución y liquidación de la </a:t>
          </a:r>
          <a:r>
            <a:rPr lang="es-CO" sz="1000" i="1" kern="1200" dirty="0"/>
            <a:t>“sociedad patrimonial”, </a:t>
          </a:r>
          <a:r>
            <a:rPr lang="es-CO" sz="1000" kern="1200" dirty="0"/>
            <a:t>feneció.</a:t>
          </a:r>
          <a:endParaRPr lang="es-ES" sz="1000" kern="1200" dirty="0"/>
        </a:p>
      </dsp:txBody>
      <dsp:txXfrm>
        <a:off x="183607" y="3898322"/>
        <a:ext cx="4608029" cy="1362333"/>
      </dsp:txXfrm>
    </dsp:sp>
    <dsp:sp modelId="{39A93504-331D-41DC-8A8E-A97B103FB0A4}">
      <dsp:nvSpPr>
        <dsp:cNvPr id="0" name=""/>
        <dsp:cNvSpPr/>
      </dsp:nvSpPr>
      <dsp:spPr>
        <a:xfrm>
          <a:off x="5057930" y="3870332"/>
          <a:ext cx="5690718" cy="1448661"/>
        </a:xfrm>
        <a:prstGeom prst="rect">
          <a:avLst/>
        </a:prstGeom>
        <a:solidFill>
          <a:schemeClr val="dk1">
            <a:alpha val="90000"/>
            <a:tint val="40000"/>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just" defTabSz="400050">
            <a:lnSpc>
              <a:spcPct val="90000"/>
            </a:lnSpc>
            <a:spcBef>
              <a:spcPct val="0"/>
            </a:spcBef>
            <a:spcAft>
              <a:spcPct val="35000"/>
            </a:spcAft>
            <a:buNone/>
          </a:pPr>
          <a:r>
            <a:rPr lang="es-ES" sz="900" kern="1200" dirty="0"/>
            <a:t>Posibles soluciones: </a:t>
          </a:r>
        </a:p>
        <a:p>
          <a:pPr marL="0" lvl="0" indent="0" algn="just" defTabSz="400050">
            <a:lnSpc>
              <a:spcPct val="90000"/>
            </a:lnSpc>
            <a:spcBef>
              <a:spcPct val="0"/>
            </a:spcBef>
            <a:spcAft>
              <a:spcPct val="35000"/>
            </a:spcAft>
            <a:buNone/>
          </a:pPr>
          <a:r>
            <a:rPr lang="es-ES" sz="900" kern="1200" dirty="0"/>
            <a:t>a)</a:t>
          </a:r>
          <a:r>
            <a:rPr lang="es-ES" sz="900" b="0" i="0" kern="1200" dirty="0"/>
            <a:t> El término prescriptivo únicamente debe contabilizarse desde la separación definitiva de los cónyuges, lo que impide la defraudación de los intereses del demandante, siempre y cuando, claro está, acuda a la jurisdicción dentro del año siguiente al referido hito temporal.  </a:t>
          </a:r>
          <a:r>
            <a:rPr lang="es-ES" sz="900" kern="1200" dirty="0"/>
            <a:t> </a:t>
          </a:r>
        </a:p>
        <a:p>
          <a:pPr marL="0" lvl="0" indent="0" algn="just" defTabSz="400050">
            <a:lnSpc>
              <a:spcPct val="90000"/>
            </a:lnSpc>
            <a:spcBef>
              <a:spcPct val="0"/>
            </a:spcBef>
            <a:spcAft>
              <a:spcPct val="35000"/>
            </a:spcAft>
            <a:buNone/>
          </a:pPr>
          <a:r>
            <a:rPr lang="es-ES" sz="900" kern="1200" dirty="0"/>
            <a:t>b) </a:t>
          </a:r>
          <a:r>
            <a:rPr lang="es-ES" sz="900" b="0" i="0" kern="1200" dirty="0"/>
            <a:t>estableciera que </a:t>
          </a:r>
          <a:r>
            <a:rPr lang="es-ES" sz="900" b="0" i="1" kern="1200" dirty="0"/>
            <a:t>“por el</a:t>
          </a:r>
          <a:r>
            <a:rPr lang="es-ES" sz="900" b="0" i="0" kern="1200" dirty="0"/>
            <a:t> </a:t>
          </a:r>
          <a:r>
            <a:rPr lang="es-ES" sz="900" b="0" i="1" kern="1200" dirty="0"/>
            <a:t>hecho del matrimonio entre los convivientes, la sociedad de bienes continúa como sociedad conyugal", </a:t>
          </a:r>
          <a:r>
            <a:rPr lang="es-ES" sz="900" b="0" i="0" kern="1200" dirty="0"/>
            <a:t>fusionándose una y otra, lo que zanjaría la discusión de la coexistencia de universalidades jurídicas y, de paso, aquella que acabamos de exponer, alusiva a la prescripción de la primera.</a:t>
          </a:r>
          <a:endParaRPr lang="es-ES" sz="900" kern="1200" dirty="0"/>
        </a:p>
      </dsp:txBody>
      <dsp:txXfrm>
        <a:off x="5057930" y="3870332"/>
        <a:ext cx="5690718" cy="144866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6/11/2024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6/11/2024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1CF131DD-A141-4471-BCF9-C6073EDD7E20}" type="datetimeFigureOut">
              <a:rPr lang="en-US" dirty="0"/>
              <a:t>6/11/2024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6/11/2024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6/11/2024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5852E-B474-40B6-92A5-9E9B01745D45}"/>
              </a:ext>
            </a:extLst>
          </p:cNvPr>
          <p:cNvSpPr>
            <a:spLocks noGrp="1"/>
          </p:cNvSpPr>
          <p:nvPr>
            <p:ph type="ctrTitle"/>
          </p:nvPr>
        </p:nvSpPr>
        <p:spPr>
          <a:xfrm>
            <a:off x="5110439" y="5608320"/>
            <a:ext cx="6484153" cy="647419"/>
          </a:xfr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txBody>
          <a:bodyPr/>
          <a:lstStyle/>
          <a:p>
            <a:r>
              <a:rPr lang="es-MX" sz="3600" b="1" cap="none" spc="0" dirty="0">
                <a:ln w="22225">
                  <a:solidFill>
                    <a:schemeClr val="tx1"/>
                  </a:solidFill>
                  <a:prstDash val="solid"/>
                </a:ln>
                <a:solidFill>
                  <a:schemeClr val="bg2">
                    <a:lumMod val="90000"/>
                  </a:schemeClr>
                </a:solidFill>
              </a:rPr>
              <a:t>Por Hilda González Neira</a:t>
            </a:r>
            <a:endParaRPr lang="es-MX" sz="3600" dirty="0">
              <a:solidFill>
                <a:schemeClr val="bg2">
                  <a:lumMod val="90000"/>
                </a:schemeClr>
              </a:solidFill>
            </a:endParaRPr>
          </a:p>
        </p:txBody>
      </p:sp>
      <p:sp>
        <p:nvSpPr>
          <p:cNvPr id="7" name="Título 1">
            <a:extLst>
              <a:ext uri="{FF2B5EF4-FFF2-40B4-BE49-F238E27FC236}">
                <a16:creationId xmlns:a16="http://schemas.microsoft.com/office/drawing/2014/main" id="{C56D0EE6-5124-421C-B528-5B781A4AA53B}"/>
              </a:ext>
            </a:extLst>
          </p:cNvPr>
          <p:cNvSpPr txBox="1">
            <a:spLocks/>
          </p:cNvSpPr>
          <p:nvPr/>
        </p:nvSpPr>
        <p:spPr>
          <a:xfrm>
            <a:off x="1714107" y="2063270"/>
            <a:ext cx="9056530" cy="3339154"/>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r>
              <a:rPr lang="es-MX" sz="5600" b="1" cap="none" spc="0" dirty="0">
                <a:ln w="22225">
                  <a:solidFill>
                    <a:schemeClr val="tx1"/>
                  </a:solidFill>
                  <a:prstDash val="solid"/>
                </a:ln>
                <a:solidFill>
                  <a:schemeClr val="bg2">
                    <a:lumMod val="50000"/>
                  </a:schemeClr>
                </a:solidFill>
              </a:rPr>
              <a:t>Vicisitudes de la sociedad patrimonial entre compañeros permanentes</a:t>
            </a:r>
            <a:r>
              <a:rPr lang="es-MX" dirty="0">
                <a:solidFill>
                  <a:schemeClr val="bg2">
                    <a:lumMod val="50000"/>
                  </a:schemeClr>
                </a:solidFill>
              </a:rPr>
              <a:t> </a:t>
            </a:r>
          </a:p>
        </p:txBody>
      </p:sp>
    </p:spTree>
    <p:extLst>
      <p:ext uri="{BB962C8B-B14F-4D97-AF65-F5344CB8AC3E}">
        <p14:creationId xmlns:p14="http://schemas.microsoft.com/office/powerpoint/2010/main" val="548292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1066800" y="61785"/>
            <a:ext cx="10058400" cy="833464"/>
          </a:xfrm>
        </p:spPr>
        <p:txBody>
          <a:bodyPr>
            <a:normAutofit/>
          </a:bodyPr>
          <a:lstStyle/>
          <a:p>
            <a:pPr algn="ctr"/>
            <a:r>
              <a:rPr lang="es-MX" b="1" dirty="0">
                <a:ln w="22225">
                  <a:solidFill>
                    <a:schemeClr val="tx1"/>
                  </a:solidFill>
                  <a:prstDash val="solid"/>
                </a:ln>
                <a:solidFill>
                  <a:schemeClr val="bg2">
                    <a:lumMod val="50000"/>
                  </a:schemeClr>
                </a:solidFill>
              </a:rPr>
              <a:t>Evolución normativa</a:t>
            </a:r>
            <a:endParaRPr lang="es-MX" dirty="0">
              <a:solidFill>
                <a:schemeClr val="bg2">
                  <a:lumMod val="50000"/>
                </a:schemeClr>
              </a:solidFill>
            </a:endParaRPr>
          </a:p>
        </p:txBody>
      </p:sp>
      <p:graphicFrame>
        <p:nvGraphicFramePr>
          <p:cNvPr id="4" name="Marcador de contenido 3">
            <a:extLst>
              <a:ext uri="{FF2B5EF4-FFF2-40B4-BE49-F238E27FC236}">
                <a16:creationId xmlns:a16="http://schemas.microsoft.com/office/drawing/2014/main" id="{5C641413-02F0-4C03-B322-87E960E23DF6}"/>
              </a:ext>
            </a:extLst>
          </p:cNvPr>
          <p:cNvGraphicFramePr>
            <a:graphicFrameLocks noGrp="1"/>
          </p:cNvGraphicFramePr>
          <p:nvPr>
            <p:ph idx="1"/>
            <p:extLst>
              <p:ext uri="{D42A27DB-BD31-4B8C-83A1-F6EECF244321}">
                <p14:modId xmlns:p14="http://schemas.microsoft.com/office/powerpoint/2010/main" val="4102639559"/>
              </p:ext>
            </p:extLst>
          </p:nvPr>
        </p:nvGraphicFramePr>
        <p:xfrm>
          <a:off x="807697" y="746149"/>
          <a:ext cx="10576606" cy="5698649"/>
        </p:xfrm>
        <a:graphic>
          <a:graphicData uri="http://schemas.openxmlformats.org/drawingml/2006/table">
            <a:tbl>
              <a:tblPr firstRow="1" bandRow="1">
                <a:effectLst>
                  <a:innerShdw blurRad="114300">
                    <a:prstClr val="black"/>
                  </a:innerShdw>
                </a:effectLst>
                <a:tableStyleId>{93296810-A885-4BE3-A3E7-6D5BEEA58F35}</a:tableStyleId>
              </a:tblPr>
              <a:tblGrid>
                <a:gridCol w="2036796">
                  <a:extLst>
                    <a:ext uri="{9D8B030D-6E8A-4147-A177-3AD203B41FA5}">
                      <a16:colId xmlns:a16="http://schemas.microsoft.com/office/drawing/2014/main" val="3147833912"/>
                    </a:ext>
                  </a:extLst>
                </a:gridCol>
                <a:gridCol w="8539810">
                  <a:extLst>
                    <a:ext uri="{9D8B030D-6E8A-4147-A177-3AD203B41FA5}">
                      <a16:colId xmlns:a16="http://schemas.microsoft.com/office/drawing/2014/main" val="3846273521"/>
                    </a:ext>
                  </a:extLst>
                </a:gridCol>
              </a:tblGrid>
              <a:tr h="319462">
                <a:tc>
                  <a:txBody>
                    <a:bodyPr/>
                    <a:lstStyle/>
                    <a:p>
                      <a:r>
                        <a:rPr lang="es-MX" sz="1600" dirty="0">
                          <a:solidFill>
                            <a:schemeClr val="bg2">
                              <a:lumMod val="10000"/>
                            </a:schemeClr>
                          </a:solidFill>
                        </a:rPr>
                        <a:t>Norma</a:t>
                      </a:r>
                    </a:p>
                  </a:txBody>
                  <a:tcPr>
                    <a:blipFill dpi="0" rotWithShape="1">
                      <a:blip r:embed="rId3">
                        <a:alphaModFix amt="20000"/>
                      </a:blip>
                      <a:srcRect/>
                      <a:tile tx="0" ty="0" sx="100000" sy="100000" flip="none" algn="tl"/>
                    </a:blipFill>
                  </a:tcPr>
                </a:tc>
                <a:tc>
                  <a:txBody>
                    <a:bodyPr/>
                    <a:lstStyle/>
                    <a:p>
                      <a:r>
                        <a:rPr lang="es-MX" sz="1600" dirty="0">
                          <a:solidFill>
                            <a:schemeClr val="bg2">
                              <a:lumMod val="10000"/>
                            </a:schemeClr>
                          </a:solidFill>
                        </a:rPr>
                        <a:t>Tema</a:t>
                      </a: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274542985"/>
                  </a:ext>
                </a:extLst>
              </a:tr>
              <a:tr h="551797">
                <a:tc>
                  <a:txBody>
                    <a:bodyPr/>
                    <a:lstStyle/>
                    <a:p>
                      <a:r>
                        <a:rPr lang="es-MX" sz="1400" b="1" dirty="0"/>
                        <a:t>Ley 84 de 1873 (Código Civil)</a:t>
                      </a:r>
                    </a:p>
                  </a:txBody>
                  <a:tcPr>
                    <a:blipFill dpi="0" rotWithShape="1">
                      <a:blip r:embed="rId3">
                        <a:alphaModFix amt="20000"/>
                      </a:blip>
                      <a:srcRect/>
                      <a:tile tx="0" ty="0" sx="100000" sy="100000" flip="none" algn="tl"/>
                    </a:blipFill>
                  </a:tcPr>
                </a:tc>
                <a:tc>
                  <a:txBody>
                    <a:bodyPr/>
                    <a:lstStyle/>
                    <a:p>
                      <a:pPr algn="just"/>
                      <a:r>
                        <a:rPr lang="es-MX" sz="1400" b="1" dirty="0"/>
                        <a:t>Definió el “concubinato” con el único fin de “establecer una presunción de paternidad natural”, para los nacidos en esos hogares.</a:t>
                      </a: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1298702667"/>
                  </a:ext>
                </a:extLst>
              </a:tr>
              <a:tr h="1016469">
                <a:tc>
                  <a:txBody>
                    <a:bodyPr/>
                    <a:lstStyle/>
                    <a:p>
                      <a:r>
                        <a:rPr lang="es-ES" sz="1400" b="1" kern="1200" dirty="0">
                          <a:solidFill>
                            <a:schemeClr val="dk1"/>
                          </a:solidFill>
                          <a:effectLst/>
                          <a:latin typeface="+mn-lt"/>
                          <a:ea typeface="+mn-ea"/>
                          <a:cs typeface="+mn-cs"/>
                        </a:rPr>
                        <a:t>Art. 451, Ley 19 de 1890 (Código Penal)</a:t>
                      </a:r>
                      <a:endParaRPr lang="es-MX" sz="1400" b="1" dirty="0"/>
                    </a:p>
                  </a:txBody>
                  <a:tcPr>
                    <a:blipFill dpi="0" rotWithShape="1">
                      <a:blip r:embed="rId3">
                        <a:alphaModFix amt="20000"/>
                      </a:blip>
                      <a:srcRect/>
                      <a:tile tx="0" ty="0" sx="100000" sy="100000" flip="none" algn="tl"/>
                    </a:blip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1" dirty="0"/>
                        <a:t>Tipificaba el “amancebamiento público”, definido como “las personas de diferente sexo que, sin ser casadas hicieren vida como tales en una misma casa, de una manera pública y escalonada.</a:t>
                      </a:r>
                    </a:p>
                    <a:p>
                      <a:pPr algn="just"/>
                      <a:endParaRPr lang="es-MX" sz="1400" b="1" dirty="0"/>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355171986"/>
                  </a:ext>
                </a:extLst>
              </a:tr>
              <a:tr h="319462">
                <a:tc>
                  <a:txBody>
                    <a:bodyPr/>
                    <a:lstStyle/>
                    <a:p>
                      <a:r>
                        <a:rPr lang="es-MX" sz="1400" b="1" dirty="0"/>
                        <a:t>Ley 45 de 1936 </a:t>
                      </a:r>
                    </a:p>
                  </a:txBody>
                  <a:tcPr>
                    <a:blipFill dpi="0" rotWithShape="1">
                      <a:blip r:embed="rId3">
                        <a:alphaModFix amt="20000"/>
                      </a:blip>
                      <a:srcRect/>
                      <a:tile tx="0" ty="0" sx="100000" sy="100000" flip="none" algn="tl"/>
                    </a:blipFill>
                  </a:tcPr>
                </a:tc>
                <a:tc>
                  <a:txBody>
                    <a:bodyPr/>
                    <a:lstStyle/>
                    <a:p>
                      <a:pPr algn="just"/>
                      <a:r>
                        <a:rPr lang="es-MX" sz="1400" b="1" dirty="0"/>
                        <a:t>Equiparó a los hijos naturales y matrimoniales.</a:t>
                      </a: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875462765"/>
                  </a:ext>
                </a:extLst>
              </a:tr>
              <a:tr h="784133">
                <a:tc>
                  <a:txBody>
                    <a:bodyPr/>
                    <a:lstStyle/>
                    <a:p>
                      <a:r>
                        <a:rPr lang="es-MX" sz="1400" b="1" dirty="0"/>
                        <a:t>Ley 95 de 1936 (Reforma al Código Penal)</a:t>
                      </a:r>
                    </a:p>
                  </a:txBody>
                  <a:tcPr>
                    <a:blipFill dpi="0" rotWithShape="1">
                      <a:blip r:embed="rId3">
                        <a:alphaModFix amt="20000"/>
                      </a:blip>
                      <a:srcRect/>
                      <a:tile tx="0" ty="0" sx="100000" sy="100000" flip="none" algn="tl"/>
                    </a:blipFill>
                  </a:tcPr>
                </a:tc>
                <a:tc>
                  <a:txBody>
                    <a:bodyPr/>
                    <a:lstStyle/>
                    <a:p>
                      <a:pPr algn="just"/>
                      <a:r>
                        <a:rPr lang="es-MX" sz="1400" b="1" dirty="0"/>
                        <a:t>Despenalizó el “concubinato”.</a:t>
                      </a: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266874048"/>
                  </a:ext>
                </a:extLst>
              </a:tr>
              <a:tr h="1016469">
                <a:tc>
                  <a:txBody>
                    <a:bodyPr/>
                    <a:lstStyle/>
                    <a:p>
                      <a:r>
                        <a:rPr lang="es-MX" sz="1400" b="1" dirty="0"/>
                        <a:t>Art. 55, Ley 90 de 1946</a:t>
                      </a:r>
                    </a:p>
                  </a:txBody>
                  <a:tcPr>
                    <a:blipFill dpi="0" rotWithShape="1">
                      <a:blip r:embed="rId3">
                        <a:alphaModFix amt="20000"/>
                      </a:blip>
                      <a:srcRect/>
                      <a:tile tx="0" ty="0" sx="100000" sy="100000" flip="none" algn="tl"/>
                    </a:blipFill>
                  </a:tcPr>
                </a:tc>
                <a:tc>
                  <a:txBody>
                    <a:bodyPr/>
                    <a:lstStyle/>
                    <a:p>
                      <a:pPr algn="just"/>
                      <a:r>
                        <a:rPr lang="es-MX" sz="1400" b="1" dirty="0"/>
                        <a:t>Admitió que </a:t>
                      </a:r>
                      <a:r>
                        <a:rPr lang="es-ES" sz="1400" b="1" i="1" kern="1200" dirty="0">
                          <a:solidFill>
                            <a:schemeClr val="dk1"/>
                          </a:solidFill>
                          <a:effectLst/>
                          <a:latin typeface="+mn-lt"/>
                          <a:ea typeface="+mn-ea"/>
                          <a:cs typeface="+mn-cs"/>
                        </a:rPr>
                        <a:t>“a falta de viuda”,</a:t>
                      </a:r>
                      <a:r>
                        <a:rPr lang="es-ES" sz="1400" b="1" kern="1200" dirty="0">
                          <a:solidFill>
                            <a:schemeClr val="dk1"/>
                          </a:solidFill>
                          <a:effectLst/>
                          <a:latin typeface="+mn-lt"/>
                          <a:ea typeface="+mn-ea"/>
                          <a:cs typeface="+mn-cs"/>
                        </a:rPr>
                        <a:t> se otorgara la pensión de sobreviviente a </a:t>
                      </a:r>
                      <a:r>
                        <a:rPr lang="es-ES" sz="1400" b="1" i="1" kern="1200" dirty="0">
                          <a:solidFill>
                            <a:schemeClr val="dk1"/>
                          </a:solidFill>
                          <a:effectLst/>
                          <a:latin typeface="+mn-lt"/>
                          <a:ea typeface="+mn-ea"/>
                          <a:cs typeface="+mn-cs"/>
                        </a:rPr>
                        <a:t>“la mujer con quien el asegurado haya hecho vida marital durante los tres años inmediatamente anteriores a su muerte, o con la que hubiere tenido hijos, siempre que ambos hubieren permanecido solteros durante el concubinato (…)”</a:t>
                      </a:r>
                      <a:r>
                        <a:rPr lang="es-ES" sz="1400" b="1" kern="1200" dirty="0">
                          <a:solidFill>
                            <a:schemeClr val="dk1"/>
                          </a:solidFill>
                          <a:effectLst/>
                          <a:latin typeface="+mn-lt"/>
                          <a:ea typeface="+mn-ea"/>
                          <a:cs typeface="+mn-cs"/>
                        </a:rPr>
                        <a:t>,</a:t>
                      </a:r>
                      <a:endParaRPr lang="es-MX" sz="1400" b="1" dirty="0"/>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931049442"/>
                  </a:ext>
                </a:extLst>
              </a:tr>
              <a:tr h="551797">
                <a:tc>
                  <a:txBody>
                    <a:bodyPr/>
                    <a:lstStyle/>
                    <a:p>
                      <a:r>
                        <a:rPr lang="es-MX" sz="1400" b="1" dirty="0"/>
                        <a:t>Ley 12 de 1975</a:t>
                      </a:r>
                    </a:p>
                  </a:txBody>
                  <a:tcPr>
                    <a:blipFill dpi="0" rotWithShape="1">
                      <a:blip r:embed="rId3">
                        <a:alphaModFix amt="20000"/>
                      </a:blip>
                      <a:srcRect/>
                      <a:tile tx="0" ty="0" sx="100000" sy="100000" flip="none" algn="tl"/>
                    </a:blipFill>
                  </a:tcPr>
                </a:tc>
                <a:tc>
                  <a:txBody>
                    <a:bodyPr/>
                    <a:lstStyle/>
                    <a:p>
                      <a:pPr algn="just"/>
                      <a:r>
                        <a:rPr lang="es-MX" sz="1400" b="1" dirty="0"/>
                        <a:t>Consagró el derecho a la </a:t>
                      </a:r>
                      <a:r>
                        <a:rPr lang="es-ES" sz="1400" b="1" i="1" kern="1200" dirty="0">
                          <a:solidFill>
                            <a:schemeClr val="dk1"/>
                          </a:solidFill>
                          <a:effectLst/>
                          <a:latin typeface="+mn-lt"/>
                          <a:ea typeface="+mn-ea"/>
                          <a:cs typeface="+mn-cs"/>
                        </a:rPr>
                        <a:t>“el derecho a la pensión de jubilación del otro cónyuge”,</a:t>
                      </a:r>
                      <a:r>
                        <a:rPr lang="es-ES" sz="1400" b="1" kern="1200" dirty="0">
                          <a:solidFill>
                            <a:schemeClr val="dk1"/>
                          </a:solidFill>
                          <a:effectLst/>
                          <a:latin typeface="+mn-lt"/>
                          <a:ea typeface="+mn-ea"/>
                          <a:cs typeface="+mn-cs"/>
                        </a:rPr>
                        <a:t> para el “</a:t>
                      </a:r>
                      <a:r>
                        <a:rPr lang="es-ES" sz="1400" b="1" i="1" kern="1200" dirty="0">
                          <a:solidFill>
                            <a:schemeClr val="dk1"/>
                          </a:solidFill>
                          <a:effectLst/>
                          <a:latin typeface="+mn-lt"/>
                          <a:ea typeface="+mn-ea"/>
                          <a:cs typeface="+mn-cs"/>
                        </a:rPr>
                        <a:t>supérstite, o la compañera permanente”</a:t>
                      </a:r>
                      <a:r>
                        <a:rPr lang="es-ES" sz="1400" b="1" kern="1200" dirty="0">
                          <a:solidFill>
                            <a:schemeClr val="dk1"/>
                          </a:solidFill>
                          <a:effectLst/>
                          <a:latin typeface="+mn-lt"/>
                          <a:ea typeface="+mn-ea"/>
                          <a:cs typeface="+mn-cs"/>
                        </a:rPr>
                        <a:t>.</a:t>
                      </a:r>
                      <a:endParaRPr lang="es-MX" sz="1400" b="1" kern="1200" dirty="0">
                        <a:solidFill>
                          <a:schemeClr val="dk1"/>
                        </a:solidFill>
                        <a:effectLst/>
                        <a:latin typeface="+mn-lt"/>
                        <a:ea typeface="+mn-ea"/>
                        <a:cs typeface="+mn-cs"/>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3026005877"/>
                  </a:ext>
                </a:extLst>
              </a:tr>
              <a:tr h="784133">
                <a:tc>
                  <a:txBody>
                    <a:bodyPr/>
                    <a:lstStyle/>
                    <a:p>
                      <a:r>
                        <a:rPr lang="es-MX" sz="1400" b="1" dirty="0"/>
                        <a:t>Ley 54 de 1990</a:t>
                      </a: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mn-lt"/>
                          <a:ea typeface="+mn-ea"/>
                          <a:cs typeface="+mn-cs"/>
                        </a:rPr>
                        <a:t>Reconoció derechos a los concubinos, introduciendo los conceptos de </a:t>
                      </a:r>
                      <a:r>
                        <a:rPr lang="es-ES" sz="1400" b="1" i="1" kern="1200" dirty="0">
                          <a:solidFill>
                            <a:schemeClr val="dk1"/>
                          </a:solidFill>
                          <a:effectLst/>
                          <a:latin typeface="+mn-lt"/>
                          <a:ea typeface="+mn-ea"/>
                          <a:cs typeface="+mn-cs"/>
                        </a:rPr>
                        <a:t>“unión marital de hecho” y compañeros permanentes (art. 1). Reconoció la conformación de la sociedad patrimonial (art. 2). </a:t>
                      </a:r>
                      <a:endParaRPr lang="es-MX" sz="1400" b="1" kern="1200" dirty="0">
                        <a:solidFill>
                          <a:schemeClr val="dk1"/>
                        </a:solidFill>
                        <a:effectLst/>
                        <a:latin typeface="+mn-lt"/>
                        <a:ea typeface="+mn-ea"/>
                        <a:cs typeface="+mn-cs"/>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715798878"/>
                  </a:ext>
                </a:extLst>
              </a:tr>
              <a:tr h="339109">
                <a:tc>
                  <a:txBody>
                    <a:bodyPr/>
                    <a:lstStyle/>
                    <a:p>
                      <a:r>
                        <a:rPr lang="es-MX" sz="1400" b="1" dirty="0"/>
                        <a:t>Ley 979 de 2005</a:t>
                      </a:r>
                    </a:p>
                  </a:txBody>
                  <a:tcPr>
                    <a:blipFill dpi="0" rotWithShape="1">
                      <a:blip r:embed="rId3">
                        <a:alphaModFix amt="20000"/>
                      </a:blip>
                      <a:srcRect/>
                      <a:tile tx="0" ty="0" sx="100000" sy="100000" flip="none" algn="tl"/>
                    </a:blipFill>
                  </a:tcPr>
                </a:tc>
                <a:tc>
                  <a:txBody>
                    <a:bodyPr/>
                    <a:lstStyle/>
                    <a:p>
                      <a:pPr algn="just"/>
                      <a:r>
                        <a:rPr lang="es-MX" sz="1400" b="1" kern="1200" dirty="0">
                          <a:solidFill>
                            <a:schemeClr val="dk1"/>
                          </a:solidFill>
                          <a:effectLst/>
                          <a:latin typeface="+mn-lt"/>
                          <a:ea typeface="+mn-ea"/>
                          <a:cs typeface="+mn-cs"/>
                        </a:rPr>
                        <a:t>Estableció el régimen probatorio para las uniones maritales de hecho.</a:t>
                      </a: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3688619287"/>
                  </a:ext>
                </a:extLst>
              </a:tr>
            </a:tbl>
          </a:graphicData>
        </a:graphic>
      </p:graphicFrame>
    </p:spTree>
    <p:extLst>
      <p:ext uri="{BB962C8B-B14F-4D97-AF65-F5344CB8AC3E}">
        <p14:creationId xmlns:p14="http://schemas.microsoft.com/office/powerpoint/2010/main" val="2508500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1066800" y="61785"/>
            <a:ext cx="10058400" cy="833464"/>
          </a:xfrm>
        </p:spPr>
        <p:txBody>
          <a:bodyPr>
            <a:normAutofit/>
          </a:bodyPr>
          <a:lstStyle/>
          <a:p>
            <a:pPr algn="ctr"/>
            <a:r>
              <a:rPr lang="es-MX" b="1" dirty="0">
                <a:ln w="22225">
                  <a:solidFill>
                    <a:schemeClr val="tx1"/>
                  </a:solidFill>
                  <a:prstDash val="solid"/>
                </a:ln>
                <a:solidFill>
                  <a:schemeClr val="bg2">
                    <a:lumMod val="50000"/>
                  </a:schemeClr>
                </a:solidFill>
              </a:rPr>
              <a:t>Evolución jurisprudencial</a:t>
            </a:r>
            <a:endParaRPr lang="es-MX" dirty="0">
              <a:solidFill>
                <a:schemeClr val="bg2">
                  <a:lumMod val="50000"/>
                </a:schemeClr>
              </a:solidFill>
            </a:endParaRPr>
          </a:p>
        </p:txBody>
      </p:sp>
      <p:graphicFrame>
        <p:nvGraphicFramePr>
          <p:cNvPr id="4" name="Marcador de contenido 3">
            <a:extLst>
              <a:ext uri="{FF2B5EF4-FFF2-40B4-BE49-F238E27FC236}">
                <a16:creationId xmlns:a16="http://schemas.microsoft.com/office/drawing/2014/main" id="{5C641413-02F0-4C03-B322-87E960E23DF6}"/>
              </a:ext>
            </a:extLst>
          </p:cNvPr>
          <p:cNvGraphicFramePr>
            <a:graphicFrameLocks noGrp="1"/>
          </p:cNvGraphicFramePr>
          <p:nvPr>
            <p:ph idx="1"/>
            <p:extLst>
              <p:ext uri="{D42A27DB-BD31-4B8C-83A1-F6EECF244321}">
                <p14:modId xmlns:p14="http://schemas.microsoft.com/office/powerpoint/2010/main" val="326327153"/>
              </p:ext>
            </p:extLst>
          </p:nvPr>
        </p:nvGraphicFramePr>
        <p:xfrm>
          <a:off x="807697" y="895251"/>
          <a:ext cx="10576606" cy="5811991"/>
        </p:xfrm>
        <a:graphic>
          <a:graphicData uri="http://schemas.openxmlformats.org/drawingml/2006/table">
            <a:tbl>
              <a:tblPr firstRow="1" bandRow="1">
                <a:effectLst>
                  <a:innerShdw blurRad="114300">
                    <a:prstClr val="black"/>
                  </a:innerShdw>
                </a:effectLst>
                <a:tableStyleId>{93296810-A885-4BE3-A3E7-6D5BEEA58F35}</a:tableStyleId>
              </a:tblPr>
              <a:tblGrid>
                <a:gridCol w="2036796">
                  <a:extLst>
                    <a:ext uri="{9D8B030D-6E8A-4147-A177-3AD203B41FA5}">
                      <a16:colId xmlns:a16="http://schemas.microsoft.com/office/drawing/2014/main" val="3147833912"/>
                    </a:ext>
                  </a:extLst>
                </a:gridCol>
                <a:gridCol w="8539810">
                  <a:extLst>
                    <a:ext uri="{9D8B030D-6E8A-4147-A177-3AD203B41FA5}">
                      <a16:colId xmlns:a16="http://schemas.microsoft.com/office/drawing/2014/main" val="3846273521"/>
                    </a:ext>
                  </a:extLst>
                </a:gridCol>
              </a:tblGrid>
              <a:tr h="327539">
                <a:tc>
                  <a:txBody>
                    <a:bodyPr/>
                    <a:lstStyle/>
                    <a:p>
                      <a:r>
                        <a:rPr lang="es-MX" sz="1600" dirty="0">
                          <a:solidFill>
                            <a:schemeClr val="bg2">
                              <a:lumMod val="10000"/>
                            </a:schemeClr>
                          </a:solidFill>
                          <a:latin typeface="Century Gothic (Cuerpo)"/>
                        </a:rPr>
                        <a:t>Norma</a:t>
                      </a:r>
                    </a:p>
                  </a:txBody>
                  <a:tcPr>
                    <a:blipFill dpi="0" rotWithShape="1">
                      <a:blip r:embed="rId3">
                        <a:alphaModFix amt="20000"/>
                      </a:blip>
                      <a:srcRect/>
                      <a:tile tx="0" ty="0" sx="100000" sy="100000" flip="none" algn="tl"/>
                    </a:blipFill>
                  </a:tcPr>
                </a:tc>
                <a:tc>
                  <a:txBody>
                    <a:bodyPr/>
                    <a:lstStyle/>
                    <a:p>
                      <a:r>
                        <a:rPr lang="es-MX" sz="1600" dirty="0">
                          <a:solidFill>
                            <a:schemeClr val="bg2">
                              <a:lumMod val="10000"/>
                            </a:schemeClr>
                          </a:solidFill>
                          <a:latin typeface="Century Gothic (Cuerpo)"/>
                        </a:rPr>
                        <a:t>Tema</a:t>
                      </a: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274542985"/>
                  </a:ext>
                </a:extLst>
              </a:tr>
              <a:tr h="1131497">
                <a:tc>
                  <a:txBody>
                    <a:bodyPr/>
                    <a:lstStyle/>
                    <a:p>
                      <a:r>
                        <a:rPr lang="es-MX" sz="1400" b="1" dirty="0">
                          <a:latin typeface="Century Gothic (Cuerpo)"/>
                        </a:rPr>
                        <a:t>CSJ SC, 30 nov. 1935</a:t>
                      </a:r>
                    </a:p>
                  </a:txBody>
                  <a:tcPr>
                    <a:blipFill dpi="0" rotWithShape="1">
                      <a:blip r:embed="rId3">
                        <a:alphaModFix amt="20000"/>
                      </a:blip>
                      <a:srcRect/>
                      <a:tile tx="0" ty="0" sx="100000" sy="100000" flip="none" algn="tl"/>
                    </a:blip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1" dirty="0">
                          <a:latin typeface="Century Gothic (Cuerpo)"/>
                        </a:rPr>
                        <a:t>Reconoció la conformación de una sociedad de hecho entre concubinos, siempre que se acreditaran los elementos de aquella. Reiterada en </a:t>
                      </a:r>
                      <a:r>
                        <a:rPr lang="es-ES" sz="1400" b="1" kern="1200" dirty="0">
                          <a:solidFill>
                            <a:schemeClr val="dk1"/>
                          </a:solidFill>
                          <a:effectLst/>
                          <a:latin typeface="Century Gothic (Cuerpo)"/>
                          <a:ea typeface="+mn-ea"/>
                          <a:cs typeface="+mn-cs"/>
                        </a:rPr>
                        <a:t>CSJ SC, 23 feb. 1976, CSJ SC, 22 jun. 1988 y SC, 7 feb. 1990, donde se recabó en que “la sola convivencia de los amantes” no generaba la comunidad de bienes.</a:t>
                      </a:r>
                      <a:endParaRPr lang="es-MX" sz="1400" b="1" dirty="0">
                        <a:latin typeface="Century Gothic (Cuerpo)"/>
                      </a:endParaRPr>
                    </a:p>
                    <a:p>
                      <a:pPr algn="just"/>
                      <a:endParaRPr lang="es-MX" sz="1400" b="1" dirty="0">
                        <a:latin typeface="Century Gothic (Cuerpo)"/>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1298702667"/>
                  </a:ext>
                </a:extLst>
              </a:tr>
              <a:tr h="335391">
                <a:tc>
                  <a:txBody>
                    <a:bodyPr/>
                    <a:lstStyle/>
                    <a:p>
                      <a:r>
                        <a:rPr lang="es-ES" sz="1400" b="1" kern="1200" dirty="0">
                          <a:solidFill>
                            <a:schemeClr val="dk1"/>
                          </a:solidFill>
                          <a:effectLst/>
                          <a:latin typeface="Century Gothic (Cuerpo)"/>
                          <a:ea typeface="+mn-ea"/>
                          <a:cs typeface="+mn-cs"/>
                        </a:rPr>
                        <a:t>CSJ SC, 16 sep. 1947</a:t>
                      </a:r>
                      <a:endParaRPr lang="es-MX" sz="1400" b="1" dirty="0">
                        <a:latin typeface="Century Gothic (Cuerpo)"/>
                      </a:endParaRPr>
                    </a:p>
                  </a:txBody>
                  <a:tcPr>
                    <a:blipFill dpi="0" rotWithShape="1">
                      <a:blip r:embed="rId3">
                        <a:alphaModFix amt="20000"/>
                      </a:blip>
                      <a:srcRect/>
                      <a:tile tx="0" ty="0" sx="100000" sy="100000" flip="none" algn="tl"/>
                    </a:blip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dk1"/>
                          </a:solidFill>
                          <a:effectLst/>
                          <a:latin typeface="Century Gothic (Cuerpo)"/>
                          <a:ea typeface="+mn-ea"/>
                          <a:cs typeface="+mn-cs"/>
                        </a:rPr>
                        <a:t>Reiteró la invalidez de </a:t>
                      </a:r>
                      <a:r>
                        <a:rPr lang="es-ES" sz="1400" b="1" i="1" kern="1200" dirty="0">
                          <a:solidFill>
                            <a:schemeClr val="dk1"/>
                          </a:solidFill>
                          <a:effectLst/>
                          <a:latin typeface="Century Gothic (Cuerpo)"/>
                          <a:ea typeface="+mn-ea"/>
                          <a:cs typeface="+mn-cs"/>
                        </a:rPr>
                        <a:t>“la sociedad de hecho si su finalidad era estimular el concubinato”.</a:t>
                      </a:r>
                      <a:endParaRPr lang="es-MX" sz="1400" b="1" dirty="0">
                        <a:latin typeface="Century Gothic (Cuerpo)"/>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355171986"/>
                  </a:ext>
                </a:extLst>
              </a:tr>
              <a:tr h="506196">
                <a:tc>
                  <a:txBody>
                    <a:bodyPr/>
                    <a:lstStyle/>
                    <a:p>
                      <a:r>
                        <a:rPr lang="es-MX" sz="1400" b="1" dirty="0">
                          <a:latin typeface="Century Gothic (Cuerpo)"/>
                        </a:rPr>
                        <a:t>CSJ SC, 20 sep. 2000</a:t>
                      </a: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Century Gothic (Cuerpo)"/>
                          <a:ea typeface="+mn-ea"/>
                          <a:cs typeface="+mn-cs"/>
                        </a:rPr>
                        <a:t>Destacó el imperativo de ponerle fin a la sociedad conyugal en caso de buscarse el reconocimiento de una </a:t>
                      </a:r>
                      <a:r>
                        <a:rPr lang="es-ES" sz="1400" b="1" i="1" kern="1200" dirty="0">
                          <a:solidFill>
                            <a:schemeClr val="dk1"/>
                          </a:solidFill>
                          <a:effectLst/>
                          <a:latin typeface="Century Gothic (Cuerpo)"/>
                          <a:ea typeface="+mn-ea"/>
                          <a:cs typeface="+mn-cs"/>
                        </a:rPr>
                        <a:t>“sociedad patrimonial”</a:t>
                      </a:r>
                      <a:r>
                        <a:rPr lang="es-ES" sz="1400" b="1" kern="1200" dirty="0">
                          <a:solidFill>
                            <a:schemeClr val="dk1"/>
                          </a:solidFill>
                          <a:effectLst/>
                          <a:latin typeface="Century Gothic (Cuerpo)"/>
                          <a:ea typeface="+mn-ea"/>
                          <a:cs typeface="+mn-cs"/>
                        </a:rPr>
                        <a:t> ulterior.</a:t>
                      </a:r>
                      <a:endParaRPr lang="es-MX" sz="1400" b="1" dirty="0">
                        <a:latin typeface="Century Gothic (Cuerpo)"/>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875462765"/>
                  </a:ext>
                </a:extLst>
              </a:tr>
              <a:tr h="923063">
                <a:tc>
                  <a:txBody>
                    <a:bodyPr/>
                    <a:lstStyle/>
                    <a:p>
                      <a:r>
                        <a:rPr lang="es-MX" sz="1400" b="1" dirty="0">
                          <a:latin typeface="Century Gothic (Cuerpo)"/>
                        </a:rPr>
                        <a:t>CSJ SC, 25 sep. 2001</a:t>
                      </a: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Century Gothic (Cuerpo)"/>
                          <a:ea typeface="+mn-ea"/>
                          <a:cs typeface="+mn-cs"/>
                        </a:rPr>
                        <a:t>Sostuvo que la </a:t>
                      </a:r>
                      <a:r>
                        <a:rPr lang="es-ES" sz="1400" b="1" i="1" kern="1200" dirty="0">
                          <a:solidFill>
                            <a:schemeClr val="dk1"/>
                          </a:solidFill>
                          <a:effectLst/>
                          <a:latin typeface="Century Gothic (Cuerpo)"/>
                          <a:ea typeface="+mn-ea"/>
                          <a:cs typeface="+mn-cs"/>
                        </a:rPr>
                        <a:t>“Ley 54 de 1990 no aplicaba a las uniones maritales de hecho nacidas antes de su vigencia”,</a:t>
                      </a:r>
                      <a:r>
                        <a:rPr lang="es-ES" sz="1400" b="1" kern="1200" dirty="0">
                          <a:solidFill>
                            <a:schemeClr val="dk1"/>
                          </a:solidFill>
                          <a:effectLst/>
                          <a:latin typeface="Century Gothic (Cuerpo)"/>
                          <a:ea typeface="+mn-ea"/>
                          <a:cs typeface="+mn-cs"/>
                        </a:rPr>
                        <a:t> tesis modificada en SC268-2005, que aceptó que </a:t>
                      </a:r>
                      <a:r>
                        <a:rPr lang="es-ES" sz="1400" b="1" i="1" kern="1200" dirty="0">
                          <a:solidFill>
                            <a:schemeClr val="dk1"/>
                          </a:solidFill>
                          <a:effectLst/>
                          <a:latin typeface="Century Gothic (Cuerpo)"/>
                          <a:ea typeface="+mn-ea"/>
                          <a:cs typeface="+mn-cs"/>
                        </a:rPr>
                        <a:t>“aplica a uniones nacidas antes de la vigencia de la ley que siguieron desarrollándose durante esta”. Ese </a:t>
                      </a:r>
                      <a:r>
                        <a:rPr lang="es-ES" sz="1400" b="1" kern="1200" dirty="0">
                          <a:solidFill>
                            <a:schemeClr val="dk1"/>
                          </a:solidFill>
                          <a:effectLst/>
                          <a:latin typeface="Century Gothic (Cuerpo)"/>
                          <a:ea typeface="+mn-ea"/>
                          <a:cs typeface="+mn-cs"/>
                        </a:rPr>
                        <a:t>raciocinio también se acogió respecto de parejas del mismo sexo (SC17162-2015).</a:t>
                      </a:r>
                      <a:endParaRPr lang="es-MX" sz="1400" b="1" dirty="0">
                        <a:latin typeface="Century Gothic (Cuerpo)"/>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931049442"/>
                  </a:ext>
                </a:extLst>
              </a:tr>
              <a:tr h="714630">
                <a:tc>
                  <a:txBody>
                    <a:bodyPr/>
                    <a:lstStyle/>
                    <a:p>
                      <a:r>
                        <a:rPr lang="es-ES" sz="1400" b="1" kern="1200" dirty="0">
                          <a:solidFill>
                            <a:schemeClr val="dk1"/>
                          </a:solidFill>
                          <a:effectLst/>
                          <a:latin typeface="Century Gothic (Cuerpo)"/>
                          <a:ea typeface="+mn-ea"/>
                          <a:cs typeface="+mn-cs"/>
                        </a:rPr>
                        <a:t>CSJ SC, 22 </a:t>
                      </a:r>
                      <a:r>
                        <a:rPr lang="es-ES" sz="1400" b="1" kern="1200" dirty="0" err="1">
                          <a:solidFill>
                            <a:schemeClr val="dk1"/>
                          </a:solidFill>
                          <a:effectLst/>
                          <a:latin typeface="Century Gothic (Cuerpo)"/>
                          <a:ea typeface="+mn-ea"/>
                          <a:cs typeface="+mn-cs"/>
                        </a:rPr>
                        <a:t>may</a:t>
                      </a:r>
                      <a:r>
                        <a:rPr lang="es-ES" sz="1400" b="1" kern="1200" dirty="0">
                          <a:solidFill>
                            <a:schemeClr val="dk1"/>
                          </a:solidFill>
                          <a:effectLst/>
                          <a:latin typeface="Century Gothic (Cuerpo)"/>
                          <a:ea typeface="+mn-ea"/>
                          <a:cs typeface="+mn-cs"/>
                        </a:rPr>
                        <a:t>. 2003</a:t>
                      </a:r>
                      <a:endParaRPr lang="es-MX" sz="1400" b="1" dirty="0">
                        <a:latin typeface="Century Gothic (Cuerpo)"/>
                      </a:endParaRP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Century Gothic (Cuerpo)"/>
                          <a:ea typeface="+mn-ea"/>
                          <a:cs typeface="+mn-cs"/>
                        </a:rPr>
                        <a:t>Reconoció el </a:t>
                      </a:r>
                      <a:r>
                        <a:rPr lang="es-ES" sz="1400" b="1" i="1" kern="1200" dirty="0">
                          <a:solidFill>
                            <a:schemeClr val="dk1"/>
                          </a:solidFill>
                          <a:effectLst/>
                          <a:latin typeface="Century Gothic (Cuerpo)"/>
                          <a:ea typeface="+mn-ea"/>
                          <a:cs typeface="+mn-cs"/>
                        </a:rPr>
                        <a:t>“trabajo doméstico”</a:t>
                      </a:r>
                      <a:r>
                        <a:rPr lang="es-ES" sz="1400" b="1" kern="1200" dirty="0">
                          <a:solidFill>
                            <a:schemeClr val="dk1"/>
                          </a:solidFill>
                          <a:effectLst/>
                          <a:latin typeface="Century Gothic (Cuerpo)"/>
                          <a:ea typeface="+mn-ea"/>
                          <a:cs typeface="+mn-cs"/>
                        </a:rPr>
                        <a:t> como aporte a la sociedad patrimonial; reiterada en SC, 24 feb. 2011 y SC8225, 22 jun. 2016, donde se incorporó el concepto de “trabajo invisible” y se relievó el papel de los jueces en la identificación de desequilibrios (SC963-2022).</a:t>
                      </a:r>
                      <a:endParaRPr lang="es-MX" sz="1400" b="1" kern="1200" dirty="0">
                        <a:solidFill>
                          <a:schemeClr val="dk1"/>
                        </a:solidFill>
                        <a:effectLst/>
                        <a:latin typeface="Century Gothic (Cuerpo)"/>
                        <a:ea typeface="+mn-ea"/>
                        <a:cs typeface="+mn-cs"/>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1526823114"/>
                  </a:ext>
                </a:extLst>
              </a:tr>
              <a:tr h="528500">
                <a:tc>
                  <a:txBody>
                    <a:bodyPr/>
                    <a:lstStyle/>
                    <a:p>
                      <a:r>
                        <a:rPr lang="es-ES" sz="1400" b="1" kern="1200" dirty="0">
                          <a:solidFill>
                            <a:schemeClr val="dk1"/>
                          </a:solidFill>
                          <a:effectLst/>
                          <a:latin typeface="Century Gothic (Cuerpo)"/>
                          <a:ea typeface="+mn-ea"/>
                          <a:cs typeface="+mn-cs"/>
                        </a:rPr>
                        <a:t>CSJ SC, 10 sep. 2003</a:t>
                      </a:r>
                      <a:endParaRPr lang="es-MX" sz="1400" b="1" dirty="0">
                        <a:latin typeface="Century Gothic (Cuerpo)"/>
                      </a:endParaRP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Century Gothic (Cuerpo)"/>
                          <a:ea typeface="+mn-ea"/>
                          <a:cs typeface="+mn-cs"/>
                        </a:rPr>
                        <a:t>Clarificó que bastaba con la </a:t>
                      </a:r>
                      <a:r>
                        <a:rPr lang="es-ES" sz="1400" b="1" i="1" kern="1200" dirty="0">
                          <a:solidFill>
                            <a:schemeClr val="dk1"/>
                          </a:solidFill>
                          <a:effectLst/>
                          <a:latin typeface="Century Gothic (Cuerpo)"/>
                          <a:ea typeface="+mn-ea"/>
                          <a:cs typeface="+mn-cs"/>
                        </a:rPr>
                        <a:t>“disolución”</a:t>
                      </a:r>
                      <a:r>
                        <a:rPr lang="es-ES" sz="1400" b="1" kern="1200" dirty="0">
                          <a:solidFill>
                            <a:schemeClr val="dk1"/>
                          </a:solidFill>
                          <a:effectLst/>
                          <a:latin typeface="Century Gothic (Cuerpo)"/>
                          <a:ea typeface="+mn-ea"/>
                          <a:cs typeface="+mn-cs"/>
                        </a:rPr>
                        <a:t> de la sociedad conyugal para que pudiera surgir la patrimonial.</a:t>
                      </a:r>
                      <a:endParaRPr lang="es-MX" sz="1400" b="1" dirty="0">
                        <a:latin typeface="Century Gothic (Cuerpo)"/>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3142562598"/>
                  </a:ext>
                </a:extLst>
              </a:tr>
              <a:tr h="528500">
                <a:tc>
                  <a:txBody>
                    <a:bodyPr/>
                    <a:lstStyle/>
                    <a:p>
                      <a:r>
                        <a:rPr lang="es-419" sz="1400" b="1" kern="1200" dirty="0">
                          <a:solidFill>
                            <a:schemeClr val="dk1"/>
                          </a:solidFill>
                          <a:effectLst/>
                          <a:latin typeface="Century Gothic (Cuerpo)"/>
                          <a:ea typeface="+mn-ea"/>
                          <a:cs typeface="+mn-cs"/>
                        </a:rPr>
                        <a:t>CSJ SC3462-2021</a:t>
                      </a:r>
                      <a:endParaRPr lang="es-MX" sz="1400" b="1" dirty="0">
                        <a:latin typeface="Century Gothic (Cuerpo)"/>
                      </a:endParaRP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Century Gothic (Cuerpo)"/>
                          <a:ea typeface="+mn-ea"/>
                          <a:cs typeface="+mn-cs"/>
                        </a:rPr>
                        <a:t>Predicó la aplicabilidad de la </a:t>
                      </a:r>
                      <a:r>
                        <a:rPr lang="es-419" sz="1400" b="1" kern="1200" dirty="0">
                          <a:solidFill>
                            <a:schemeClr val="dk1"/>
                          </a:solidFill>
                          <a:effectLst/>
                          <a:latin typeface="Century Gothic (Cuerpo)"/>
                          <a:ea typeface="+mn-ea"/>
                          <a:cs typeface="+mn-cs"/>
                        </a:rPr>
                        <a:t>perspectiva de género en la sociedad patrimonial de compañeros permanentes homosexuales.</a:t>
                      </a:r>
                      <a:endParaRPr lang="es-MX" sz="1400" b="1" kern="1200" dirty="0">
                        <a:solidFill>
                          <a:schemeClr val="dk1"/>
                        </a:solidFill>
                        <a:effectLst/>
                        <a:latin typeface="Century Gothic (Cuerpo)"/>
                        <a:ea typeface="+mn-ea"/>
                        <a:cs typeface="+mn-cs"/>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1980124934"/>
                  </a:ext>
                </a:extLst>
              </a:tr>
              <a:tr h="714630">
                <a:tc>
                  <a:txBody>
                    <a:bodyPr/>
                    <a:lstStyle/>
                    <a:p>
                      <a:r>
                        <a:rPr lang="es-MX" sz="1400" b="1" dirty="0">
                          <a:latin typeface="Century Gothic (Cuerpo)"/>
                        </a:rPr>
                        <a:t>CC C-075 de 2007, CC C-577 de 2011 </a:t>
                      </a:r>
                    </a:p>
                    <a:p>
                      <a:r>
                        <a:rPr lang="es-MX" sz="1400" b="1" dirty="0">
                          <a:latin typeface="Century Gothic (Cuerpo)"/>
                        </a:rPr>
                        <a:t>CC SU 214 de 2016</a:t>
                      </a:r>
                    </a:p>
                  </a:txBody>
                  <a:tcPr>
                    <a:blipFill dpi="0" rotWithShape="1">
                      <a:blip r:embed="rId3">
                        <a:alphaModFix amt="20000"/>
                      </a:blip>
                      <a:srcRect/>
                      <a:tile tx="0" ty="0" sx="100000" sy="100000" flip="none" algn="tl"/>
                    </a:blipFill>
                  </a:tcPr>
                </a:tc>
                <a:tc>
                  <a:txBody>
                    <a:bodyPr/>
                    <a:lstStyle/>
                    <a:p>
                      <a:pPr algn="just"/>
                      <a:r>
                        <a:rPr lang="es-ES" sz="1400" b="1" kern="1200" dirty="0">
                          <a:solidFill>
                            <a:schemeClr val="dk1"/>
                          </a:solidFill>
                          <a:effectLst/>
                          <a:latin typeface="Century Gothic (Cuerpo)"/>
                          <a:ea typeface="+mn-ea"/>
                          <a:cs typeface="+mn-cs"/>
                        </a:rPr>
                        <a:t>Extendieron la protección concebida a los casados y compañeros permanentes </a:t>
                      </a:r>
                      <a:r>
                        <a:rPr lang="es-ES" sz="1400" b="1" i="1" kern="1200" dirty="0">
                          <a:solidFill>
                            <a:schemeClr val="dk1"/>
                          </a:solidFill>
                          <a:effectLst/>
                          <a:latin typeface="Century Gothic (Cuerpo)"/>
                          <a:ea typeface="+mn-ea"/>
                          <a:cs typeface="+mn-cs"/>
                        </a:rPr>
                        <a:t>“a las parejas homosexuales”.</a:t>
                      </a:r>
                      <a:endParaRPr lang="es-MX" sz="1400" b="1" kern="1200" dirty="0">
                        <a:solidFill>
                          <a:schemeClr val="dk1"/>
                        </a:solidFill>
                        <a:effectLst/>
                        <a:latin typeface="Century Gothic (Cuerpo)"/>
                        <a:ea typeface="+mn-ea"/>
                        <a:cs typeface="+mn-cs"/>
                      </a:endParaRPr>
                    </a:p>
                  </a:txBody>
                  <a:tcPr>
                    <a:blipFill dpi="0" rotWithShape="1">
                      <a:blip r:embed="rId3">
                        <a:alphaModFix amt="20000"/>
                      </a:blip>
                      <a:srcRect/>
                      <a:tile tx="0" ty="0" sx="100000" sy="100000" flip="none" algn="tl"/>
                    </a:blipFill>
                  </a:tcPr>
                </a:tc>
                <a:extLst>
                  <a:ext uri="{0D108BD9-81ED-4DB2-BD59-A6C34878D82A}">
                    <a16:rowId xmlns:a16="http://schemas.microsoft.com/office/drawing/2014/main" val="2219303109"/>
                  </a:ext>
                </a:extLst>
              </a:tr>
            </a:tbl>
          </a:graphicData>
        </a:graphic>
      </p:graphicFrame>
    </p:spTree>
    <p:extLst>
      <p:ext uri="{BB962C8B-B14F-4D97-AF65-F5344CB8AC3E}">
        <p14:creationId xmlns:p14="http://schemas.microsoft.com/office/powerpoint/2010/main" val="21575137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954064" y="3394893"/>
            <a:ext cx="10058400" cy="986345"/>
          </a:xfrm>
        </p:spPr>
        <p:txBody>
          <a:bodyPr>
            <a:noAutofit/>
          </a:bodyPr>
          <a:lstStyle/>
          <a:p>
            <a:pPr algn="ctr"/>
            <a:br>
              <a:rPr lang="es-MX" sz="3800" b="1" dirty="0">
                <a:ln w="22225">
                  <a:solidFill>
                    <a:schemeClr val="tx1"/>
                  </a:solidFill>
                  <a:prstDash val="solid"/>
                </a:ln>
                <a:solidFill>
                  <a:schemeClr val="bg2">
                    <a:lumMod val="50000"/>
                  </a:schemeClr>
                </a:solidFill>
              </a:rPr>
            </a:br>
            <a:r>
              <a:rPr lang="es-MX" sz="4600" b="1" dirty="0">
                <a:ln w="22225">
                  <a:solidFill>
                    <a:schemeClr val="tx1"/>
                  </a:solidFill>
                  <a:prstDash val="solid"/>
                </a:ln>
                <a:solidFill>
                  <a:schemeClr val="bg2">
                    <a:lumMod val="50000"/>
                  </a:schemeClr>
                </a:solidFill>
              </a:rPr>
              <a:t>Problemática actual: </a:t>
            </a:r>
            <a:br>
              <a:rPr lang="es-MX" sz="4600" b="1" dirty="0">
                <a:ln w="22225">
                  <a:solidFill>
                    <a:schemeClr val="tx1"/>
                  </a:solidFill>
                  <a:prstDash val="solid"/>
                </a:ln>
                <a:solidFill>
                  <a:schemeClr val="bg2">
                    <a:lumMod val="50000"/>
                  </a:schemeClr>
                </a:solidFill>
              </a:rPr>
            </a:br>
            <a:endParaRPr lang="es-MX" sz="4600" dirty="0">
              <a:solidFill>
                <a:schemeClr val="bg2">
                  <a:lumMod val="50000"/>
                </a:schemeClr>
              </a:solidFill>
            </a:endParaRPr>
          </a:p>
        </p:txBody>
      </p:sp>
    </p:spTree>
    <p:extLst>
      <p:ext uri="{BB962C8B-B14F-4D97-AF65-F5344CB8AC3E}">
        <p14:creationId xmlns:p14="http://schemas.microsoft.com/office/powerpoint/2010/main" val="204356941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907410" y="73194"/>
            <a:ext cx="10058400" cy="986345"/>
          </a:xfrm>
        </p:spPr>
        <p:txBody>
          <a:bodyPr>
            <a:noAutofit/>
          </a:bodyPr>
          <a:lstStyle/>
          <a:p>
            <a:pPr algn="ctr"/>
            <a:r>
              <a:rPr lang="es-MX" sz="3800" b="1" dirty="0">
                <a:ln w="22225">
                  <a:solidFill>
                    <a:schemeClr val="tx1"/>
                  </a:solidFill>
                  <a:prstDash val="solid"/>
                </a:ln>
                <a:solidFill>
                  <a:schemeClr val="bg2">
                    <a:lumMod val="50000"/>
                  </a:schemeClr>
                </a:solidFill>
              </a:rPr>
              <a:t>Formación</a:t>
            </a:r>
            <a:endParaRPr lang="es-MX" sz="3800" dirty="0">
              <a:solidFill>
                <a:schemeClr val="bg2">
                  <a:lumMod val="50000"/>
                </a:schemeClr>
              </a:solidFill>
            </a:endParaRPr>
          </a:p>
        </p:txBody>
      </p:sp>
      <p:pic>
        <p:nvPicPr>
          <p:cNvPr id="8" name="Marcador de contenido 7" descr="Anillos de boda">
            <a:extLst>
              <a:ext uri="{FF2B5EF4-FFF2-40B4-BE49-F238E27FC236}">
                <a16:creationId xmlns:a16="http://schemas.microsoft.com/office/drawing/2014/main" id="{958F20C1-6409-4737-8F9D-F9BCDB8F9B7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142588" y="1977756"/>
            <a:ext cx="607665" cy="607665"/>
          </a:xfrm>
        </p:spPr>
      </p:pic>
      <p:pic>
        <p:nvPicPr>
          <p:cNvPr id="11" name="Gráfico 10" descr="Casa">
            <a:extLst>
              <a:ext uri="{FF2B5EF4-FFF2-40B4-BE49-F238E27FC236}">
                <a16:creationId xmlns:a16="http://schemas.microsoft.com/office/drawing/2014/main" id="{1B8DD5D8-1916-4FBB-9FC9-14B12BB2EA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1577" y="1918649"/>
            <a:ext cx="515219" cy="515219"/>
          </a:xfrm>
          <a:prstGeom prst="rect">
            <a:avLst/>
          </a:prstGeom>
        </p:spPr>
      </p:pic>
      <p:sp>
        <p:nvSpPr>
          <p:cNvPr id="14" name="Rectángulo 13">
            <a:extLst>
              <a:ext uri="{FF2B5EF4-FFF2-40B4-BE49-F238E27FC236}">
                <a16:creationId xmlns:a16="http://schemas.microsoft.com/office/drawing/2014/main" id="{0B244267-9C20-41ED-9145-BE05B2C62EB2}"/>
              </a:ext>
            </a:extLst>
          </p:cNvPr>
          <p:cNvSpPr/>
          <p:nvPr/>
        </p:nvSpPr>
        <p:spPr>
          <a:xfrm>
            <a:off x="2783046" y="2074446"/>
            <a:ext cx="2422458" cy="369332"/>
          </a:xfrm>
          <a:prstGeom prst="rect">
            <a:avLst/>
          </a:prstGeom>
        </p:spPr>
        <p:txBody>
          <a:bodyPr wrap="none">
            <a:spAutoFit/>
          </a:bodyPr>
          <a:lstStyle/>
          <a:p>
            <a:r>
              <a:rPr lang="es-MX" b="1" dirty="0">
                <a:ln w="22225">
                  <a:solidFill>
                    <a:schemeClr val="tx1"/>
                  </a:solidFill>
                  <a:prstDash val="solid"/>
                </a:ln>
                <a:solidFill>
                  <a:schemeClr val="bg2">
                    <a:lumMod val="50000"/>
                  </a:schemeClr>
                </a:solidFill>
              </a:rPr>
              <a:t>Sociedad Conyugal</a:t>
            </a:r>
            <a:endParaRPr lang="es-MX" dirty="0">
              <a:solidFill>
                <a:schemeClr val="bg2">
                  <a:lumMod val="50000"/>
                </a:schemeClr>
              </a:solidFill>
            </a:endParaRPr>
          </a:p>
        </p:txBody>
      </p:sp>
      <p:sp>
        <p:nvSpPr>
          <p:cNvPr id="15" name="Rectángulo 14">
            <a:extLst>
              <a:ext uri="{FF2B5EF4-FFF2-40B4-BE49-F238E27FC236}">
                <a16:creationId xmlns:a16="http://schemas.microsoft.com/office/drawing/2014/main" id="{40023EB1-D6DA-4AED-A543-72BB7D252264}"/>
              </a:ext>
            </a:extLst>
          </p:cNvPr>
          <p:cNvSpPr/>
          <p:nvPr/>
        </p:nvSpPr>
        <p:spPr>
          <a:xfrm>
            <a:off x="7477874" y="2064536"/>
            <a:ext cx="2571538" cy="369332"/>
          </a:xfrm>
          <a:prstGeom prst="rect">
            <a:avLst/>
          </a:prstGeom>
        </p:spPr>
        <p:txBody>
          <a:bodyPr wrap="none">
            <a:spAutoFit/>
          </a:bodyPr>
          <a:lstStyle/>
          <a:p>
            <a:r>
              <a:rPr lang="es-MX" b="1" dirty="0">
                <a:ln w="22225">
                  <a:solidFill>
                    <a:schemeClr val="tx1"/>
                  </a:solidFill>
                  <a:prstDash val="solid"/>
                </a:ln>
                <a:solidFill>
                  <a:schemeClr val="bg2">
                    <a:lumMod val="50000"/>
                  </a:schemeClr>
                </a:solidFill>
              </a:rPr>
              <a:t>Sociedad Patrimonial</a:t>
            </a:r>
            <a:endParaRPr lang="es-MX" dirty="0">
              <a:solidFill>
                <a:schemeClr val="bg2">
                  <a:lumMod val="50000"/>
                </a:schemeClr>
              </a:solidFill>
            </a:endParaRPr>
          </a:p>
        </p:txBody>
      </p:sp>
      <p:sp>
        <p:nvSpPr>
          <p:cNvPr id="22" name="Elipse 21">
            <a:extLst>
              <a:ext uri="{FF2B5EF4-FFF2-40B4-BE49-F238E27FC236}">
                <a16:creationId xmlns:a16="http://schemas.microsoft.com/office/drawing/2014/main" id="{BFCFB5BA-5A60-4FF3-8557-4BA5719D4FAD}"/>
              </a:ext>
            </a:extLst>
          </p:cNvPr>
          <p:cNvSpPr/>
          <p:nvPr/>
        </p:nvSpPr>
        <p:spPr>
          <a:xfrm>
            <a:off x="401973" y="1794630"/>
            <a:ext cx="6258336" cy="418610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66D320EF-FB60-407D-9237-002E68AAEC40}"/>
              </a:ext>
            </a:extLst>
          </p:cNvPr>
          <p:cNvSpPr/>
          <p:nvPr/>
        </p:nvSpPr>
        <p:spPr>
          <a:xfrm>
            <a:off x="4924338" y="1745802"/>
            <a:ext cx="6576968" cy="418610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a:extLst>
              <a:ext uri="{FF2B5EF4-FFF2-40B4-BE49-F238E27FC236}">
                <a16:creationId xmlns:a16="http://schemas.microsoft.com/office/drawing/2014/main" id="{7F15EB64-46AF-4670-8576-1281FF901AE7}"/>
              </a:ext>
            </a:extLst>
          </p:cNvPr>
          <p:cNvSpPr/>
          <p:nvPr/>
        </p:nvSpPr>
        <p:spPr>
          <a:xfrm>
            <a:off x="749766" y="2892442"/>
            <a:ext cx="4043493" cy="1892826"/>
          </a:xfrm>
          <a:prstGeom prst="rect">
            <a:avLst/>
          </a:prstGeom>
        </p:spPr>
        <p:txBody>
          <a:bodyPr wrap="square">
            <a:spAutoFit/>
          </a:bodyPr>
          <a:lstStyle/>
          <a:p>
            <a:pPr lvl="0" algn="just"/>
            <a:r>
              <a:rPr lang="es-ES" sz="1300" b="1" dirty="0">
                <a:solidFill>
                  <a:schemeClr val="dk1"/>
                </a:solidFill>
              </a:rPr>
              <a:t>Reconocida desde la celebración del rito: </a:t>
            </a:r>
          </a:p>
          <a:p>
            <a:pPr lvl="0" algn="just"/>
            <a:endParaRPr lang="es-ES" sz="1300" b="1" i="1" dirty="0">
              <a:solidFill>
                <a:schemeClr val="dk1"/>
              </a:solidFill>
            </a:endParaRPr>
          </a:p>
          <a:p>
            <a:pPr lvl="0" algn="just"/>
            <a:r>
              <a:rPr lang="es-ES" sz="1300" b="1" i="1" dirty="0">
                <a:solidFill>
                  <a:schemeClr val="dk1"/>
                </a:solidFill>
              </a:rPr>
              <a:t>“Por el hecho del matrimonio se contrae sociedad de bienes entre los cónyuges” (Art. 180 C.C.)</a:t>
            </a:r>
          </a:p>
          <a:p>
            <a:pPr lvl="0" algn="just"/>
            <a:endParaRPr lang="es-ES" sz="1300" b="1" i="1" dirty="0">
              <a:solidFill>
                <a:schemeClr val="dk1"/>
              </a:solidFill>
            </a:endParaRPr>
          </a:p>
          <a:p>
            <a:pPr lvl="0" algn="just"/>
            <a:r>
              <a:rPr lang="es-ES" sz="1300" b="1" i="1" dirty="0">
                <a:solidFill>
                  <a:schemeClr val="dk1"/>
                </a:solidFill>
              </a:rPr>
              <a:t>   “A falta de pacto     escrito se entenderá, por el mero hecho del matrimonio, contraída la sociedad conyugal” (Art. 1774, C.C.).</a:t>
            </a:r>
          </a:p>
        </p:txBody>
      </p:sp>
      <p:sp>
        <p:nvSpPr>
          <p:cNvPr id="25" name="Rectángulo 24">
            <a:extLst>
              <a:ext uri="{FF2B5EF4-FFF2-40B4-BE49-F238E27FC236}">
                <a16:creationId xmlns:a16="http://schemas.microsoft.com/office/drawing/2014/main" id="{A6E01E00-F6F9-4889-BF49-08B689CA8D44}"/>
              </a:ext>
            </a:extLst>
          </p:cNvPr>
          <p:cNvSpPr/>
          <p:nvPr/>
        </p:nvSpPr>
        <p:spPr>
          <a:xfrm>
            <a:off x="6660309" y="2592360"/>
            <a:ext cx="4124484" cy="2492990"/>
          </a:xfrm>
          <a:prstGeom prst="rect">
            <a:avLst/>
          </a:prstGeom>
        </p:spPr>
        <p:txBody>
          <a:bodyPr wrap="square">
            <a:spAutoFit/>
          </a:bodyPr>
          <a:lstStyle/>
          <a:p>
            <a:pPr lvl="0"/>
            <a:r>
              <a:rPr lang="es-ES" sz="1200" b="1" dirty="0">
                <a:solidFill>
                  <a:schemeClr val="dk1"/>
                </a:solidFill>
              </a:rPr>
              <a:t>Se presume y hay lugar a reconocerla, si existe:</a:t>
            </a:r>
          </a:p>
          <a:p>
            <a:pPr lvl="0">
              <a:buAutoNum type="romanLcParenR"/>
            </a:pPr>
            <a:endParaRPr lang="es-ES" sz="1200" b="1" dirty="0">
              <a:solidFill>
                <a:schemeClr val="dk1"/>
              </a:solidFill>
            </a:endParaRPr>
          </a:p>
          <a:p>
            <a:pPr lvl="0" algn="just">
              <a:buAutoNum type="romanLcParenR"/>
            </a:pPr>
            <a:r>
              <a:rPr lang="es-ES" sz="1200" b="1" i="1" dirty="0">
                <a:solidFill>
                  <a:schemeClr val="dk1"/>
                </a:solidFill>
              </a:rPr>
              <a:t>“unión marital de hecho durante un lapso no inferior a dos años, entre un hombre y una mujer sin impedimento legal para contraer matrimonio”;</a:t>
            </a:r>
            <a:r>
              <a:rPr lang="es-ES" sz="1200" b="1" dirty="0">
                <a:solidFill>
                  <a:schemeClr val="dk1"/>
                </a:solidFill>
              </a:rPr>
              <a:t> o, </a:t>
            </a:r>
          </a:p>
          <a:p>
            <a:pPr lvl="0"/>
            <a:endParaRPr lang="es-ES" sz="1200" b="1" dirty="0">
              <a:solidFill>
                <a:schemeClr val="dk1"/>
              </a:solidFill>
            </a:endParaRPr>
          </a:p>
          <a:p>
            <a:pPr lvl="0" algn="just">
              <a:buAutoNum type="romanLcParenR"/>
            </a:pPr>
            <a:r>
              <a:rPr lang="es-ES" sz="1200" b="1" i="1" dirty="0">
                <a:solidFill>
                  <a:schemeClr val="dk1"/>
                </a:solidFill>
              </a:rPr>
              <a:t>“unión marital de hecho por un lapso no inferior a dos años e impedimento legal para contraer matrimonio por parte de uno o de ambos compañeros permanentes, </a:t>
            </a:r>
            <a:r>
              <a:rPr lang="es-ES" sz="1200" b="1" i="1" u="sng" dirty="0">
                <a:solidFill>
                  <a:schemeClr val="dk1"/>
                </a:solidFill>
              </a:rPr>
              <a:t>siempre y cuando la sociedad o sociedades conyugales anteriores hayan sido disueltas</a:t>
            </a:r>
            <a:r>
              <a:rPr lang="es-ES" sz="1200" b="1" i="1" dirty="0">
                <a:solidFill>
                  <a:schemeClr val="dk1"/>
                </a:solidFill>
              </a:rPr>
              <a:t> (…) por lo menos un año antes de la fecha en que se inició la unión marital de hecho”. </a:t>
            </a:r>
            <a:endParaRPr lang="es-MX" sz="1200" dirty="0"/>
          </a:p>
        </p:txBody>
      </p:sp>
      <p:sp>
        <p:nvSpPr>
          <p:cNvPr id="27" name="Rectángulo 26">
            <a:extLst>
              <a:ext uri="{FF2B5EF4-FFF2-40B4-BE49-F238E27FC236}">
                <a16:creationId xmlns:a16="http://schemas.microsoft.com/office/drawing/2014/main" id="{976E56FB-1A6E-4D75-AA6B-312DB3DCC9F2}"/>
              </a:ext>
            </a:extLst>
          </p:cNvPr>
          <p:cNvSpPr/>
          <p:nvPr/>
        </p:nvSpPr>
        <p:spPr>
          <a:xfrm>
            <a:off x="4794917" y="2723594"/>
            <a:ext cx="1751986" cy="2646878"/>
          </a:xfrm>
          <a:prstGeom prst="rect">
            <a:avLst/>
          </a:prstGeom>
        </p:spPr>
        <p:txBody>
          <a:bodyPr wrap="square">
            <a:spAutoFit/>
          </a:bodyPr>
          <a:lstStyle/>
          <a:p>
            <a:pPr lvl="0" algn="just"/>
            <a:endParaRPr lang="es-ES" sz="1300" b="1" dirty="0">
              <a:solidFill>
                <a:schemeClr val="dk1"/>
              </a:solidFill>
            </a:endParaRPr>
          </a:p>
          <a:p>
            <a:pPr lvl="0" algn="ctr"/>
            <a:endParaRPr lang="es-ES" sz="1300" b="1" dirty="0">
              <a:solidFill>
                <a:schemeClr val="dk1"/>
              </a:solidFill>
            </a:endParaRPr>
          </a:p>
          <a:p>
            <a:pPr marL="285750" lvl="0" indent="-285750" algn="ctr">
              <a:buFont typeface="Arial" panose="020B0604020202020204" pitchFamily="34" charset="0"/>
              <a:buChar char="•"/>
            </a:pPr>
            <a:r>
              <a:rPr lang="es-ES" sz="1300" b="1" cap="all" dirty="0">
                <a:solidFill>
                  <a:schemeClr val="bg2">
                    <a:lumMod val="50000"/>
                  </a:schemeClr>
                </a:solidFill>
              </a:rPr>
              <a:t>Cohabitación</a:t>
            </a:r>
          </a:p>
          <a:p>
            <a:pPr marL="285750" lvl="0" indent="-285750" algn="ctr">
              <a:buFont typeface="Arial" panose="020B0604020202020204" pitchFamily="34" charset="0"/>
              <a:buChar char="•"/>
            </a:pPr>
            <a:r>
              <a:rPr lang="es-ES" sz="1300" b="1" cap="all" dirty="0">
                <a:solidFill>
                  <a:schemeClr val="bg2">
                    <a:lumMod val="50000"/>
                  </a:schemeClr>
                </a:solidFill>
              </a:rPr>
              <a:t>Techo</a:t>
            </a:r>
          </a:p>
          <a:p>
            <a:pPr marL="285750" lvl="0" indent="-285750" algn="ctr">
              <a:buFont typeface="Arial" panose="020B0604020202020204" pitchFamily="34" charset="0"/>
              <a:buChar char="•"/>
            </a:pPr>
            <a:r>
              <a:rPr lang="es-ES" sz="1300" b="1" cap="all" dirty="0">
                <a:solidFill>
                  <a:schemeClr val="bg2">
                    <a:lumMod val="50000"/>
                  </a:schemeClr>
                </a:solidFill>
              </a:rPr>
              <a:t>Lecho</a:t>
            </a:r>
          </a:p>
          <a:p>
            <a:pPr marL="285750" lvl="0" indent="-285750" algn="ctr">
              <a:buFont typeface="Arial" panose="020B0604020202020204" pitchFamily="34" charset="0"/>
              <a:buChar char="•"/>
            </a:pPr>
            <a:r>
              <a:rPr lang="es-ES" sz="1300" b="1" cap="all" dirty="0">
                <a:solidFill>
                  <a:schemeClr val="bg2">
                    <a:lumMod val="50000"/>
                  </a:schemeClr>
                </a:solidFill>
              </a:rPr>
              <a:t>Mesa</a:t>
            </a:r>
          </a:p>
          <a:p>
            <a:pPr marL="285750" lvl="0" indent="-285750" algn="ctr">
              <a:buFont typeface="Arial" panose="020B0604020202020204" pitchFamily="34" charset="0"/>
              <a:buChar char="•"/>
            </a:pPr>
            <a:r>
              <a:rPr lang="es-ES" sz="1300" b="1" cap="all" dirty="0">
                <a:solidFill>
                  <a:schemeClr val="bg2">
                    <a:lumMod val="50000"/>
                  </a:schemeClr>
                </a:solidFill>
              </a:rPr>
              <a:t>Socorro</a:t>
            </a:r>
          </a:p>
          <a:p>
            <a:pPr marL="285750" lvl="0" indent="-285750" algn="ctr">
              <a:buFont typeface="Arial" panose="020B0604020202020204" pitchFamily="34" charset="0"/>
              <a:buChar char="•"/>
            </a:pPr>
            <a:r>
              <a:rPr lang="es-ES" sz="1300" b="1" cap="all" dirty="0">
                <a:solidFill>
                  <a:schemeClr val="bg2">
                    <a:lumMod val="50000"/>
                  </a:schemeClr>
                </a:solidFill>
              </a:rPr>
              <a:t>Ayuda</a:t>
            </a:r>
          </a:p>
          <a:p>
            <a:pPr marL="285750" lvl="0" indent="-285750" algn="ctr">
              <a:buFont typeface="Arial" panose="020B0604020202020204" pitchFamily="34" charset="0"/>
              <a:buChar char="•"/>
            </a:pPr>
            <a:r>
              <a:rPr lang="es-ES" sz="1300" b="1" cap="all" dirty="0">
                <a:solidFill>
                  <a:schemeClr val="bg2">
                    <a:lumMod val="50000"/>
                  </a:schemeClr>
                </a:solidFill>
              </a:rPr>
              <a:t>Cuidado</a:t>
            </a:r>
          </a:p>
          <a:p>
            <a:pPr marL="285750" lvl="0" indent="-285750" algn="ctr">
              <a:buFont typeface="Arial" panose="020B0604020202020204" pitchFamily="34" charset="0"/>
              <a:buChar char="•"/>
            </a:pPr>
            <a:r>
              <a:rPr lang="es-ES" sz="1300" b="1" cap="all" dirty="0">
                <a:solidFill>
                  <a:schemeClr val="bg2">
                    <a:lumMod val="50000"/>
                  </a:schemeClr>
                </a:solidFill>
              </a:rPr>
              <a:t>Crianza</a:t>
            </a:r>
          </a:p>
          <a:p>
            <a:pPr lvl="0"/>
            <a:endParaRPr lang="es-ES" b="1" dirty="0">
              <a:solidFill>
                <a:schemeClr val="dk1"/>
              </a:solidFill>
            </a:endParaRPr>
          </a:p>
          <a:p>
            <a:pPr lvl="0"/>
            <a:endParaRPr lang="es-ES" b="1" dirty="0">
              <a:solidFill>
                <a:schemeClr val="dk1"/>
              </a:solidFill>
            </a:endParaRPr>
          </a:p>
        </p:txBody>
      </p:sp>
    </p:spTree>
    <p:extLst>
      <p:ext uri="{BB962C8B-B14F-4D97-AF65-F5344CB8AC3E}">
        <p14:creationId xmlns:p14="http://schemas.microsoft.com/office/powerpoint/2010/main" val="38535418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1183475" y="154064"/>
            <a:ext cx="10058400" cy="1196563"/>
          </a:xfrm>
        </p:spPr>
        <p:txBody>
          <a:bodyPr>
            <a:noAutofit/>
          </a:bodyPr>
          <a:lstStyle/>
          <a:p>
            <a:pPr algn="ctr"/>
            <a:br>
              <a:rPr lang="es-MX" sz="4000" b="1" dirty="0">
                <a:ln w="22225">
                  <a:solidFill>
                    <a:schemeClr val="tx1"/>
                  </a:solidFill>
                  <a:prstDash val="solid"/>
                </a:ln>
                <a:solidFill>
                  <a:schemeClr val="bg2">
                    <a:lumMod val="50000"/>
                  </a:schemeClr>
                </a:solidFill>
              </a:rPr>
            </a:br>
            <a:r>
              <a:rPr lang="es-MX" sz="3600" b="1" dirty="0">
                <a:ln w="22225">
                  <a:solidFill>
                    <a:schemeClr val="tx1"/>
                  </a:solidFill>
                  <a:prstDash val="solid"/>
                </a:ln>
                <a:solidFill>
                  <a:schemeClr val="bg2">
                    <a:lumMod val="50000"/>
                  </a:schemeClr>
                </a:solidFill>
              </a:rPr>
              <a:t>Vigencia de la sociedad conyugal después de la separación de hecho</a:t>
            </a:r>
            <a:br>
              <a:rPr lang="es-MX" sz="3600" b="1" dirty="0">
                <a:ln w="22225">
                  <a:solidFill>
                    <a:schemeClr val="tx1"/>
                  </a:solidFill>
                  <a:prstDash val="solid"/>
                </a:ln>
                <a:solidFill>
                  <a:schemeClr val="bg2">
                    <a:lumMod val="50000"/>
                  </a:schemeClr>
                </a:solidFill>
              </a:rPr>
            </a:br>
            <a:endParaRPr lang="es-MX" sz="3600" dirty="0">
              <a:solidFill>
                <a:schemeClr val="bg2">
                  <a:lumMod val="50000"/>
                </a:schemeClr>
              </a:solidFill>
            </a:endParaRPr>
          </a:p>
        </p:txBody>
      </p:sp>
      <p:sp>
        <p:nvSpPr>
          <p:cNvPr id="26" name="Elipse 25">
            <a:extLst>
              <a:ext uri="{FF2B5EF4-FFF2-40B4-BE49-F238E27FC236}">
                <a16:creationId xmlns:a16="http://schemas.microsoft.com/office/drawing/2014/main" id="{5ED478DE-3B43-40BD-94AB-1A2D558CCFFC}"/>
              </a:ext>
            </a:extLst>
          </p:cNvPr>
          <p:cNvSpPr/>
          <p:nvPr/>
        </p:nvSpPr>
        <p:spPr>
          <a:xfrm>
            <a:off x="4826053" y="953879"/>
            <a:ext cx="1867049" cy="309315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Diagrama 11"/>
          <p:cNvGraphicFramePr/>
          <p:nvPr/>
        </p:nvGraphicFramePr>
        <p:xfrm>
          <a:off x="285225" y="1350627"/>
          <a:ext cx="11677475" cy="5507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p:cNvPicPr>
            <a:picLocks noChangeAspect="1"/>
          </p:cNvPicPr>
          <p:nvPr/>
        </p:nvPicPr>
        <p:blipFill>
          <a:blip r:embed="rId8"/>
          <a:stretch>
            <a:fillRect/>
          </a:stretch>
        </p:blipFill>
        <p:spPr>
          <a:xfrm>
            <a:off x="6693102" y="4561883"/>
            <a:ext cx="2055673" cy="1363426"/>
          </a:xfrm>
          <a:prstGeom prst="rect">
            <a:avLst/>
          </a:prstGeom>
          <a:effectLst>
            <a:innerShdw blurRad="114300">
              <a:prstClr val="black"/>
            </a:innerShdw>
          </a:effectLst>
        </p:spPr>
      </p:pic>
      <p:pic>
        <p:nvPicPr>
          <p:cNvPr id="14" name="Imagen 13"/>
          <p:cNvPicPr>
            <a:picLocks noChangeAspect="1"/>
          </p:cNvPicPr>
          <p:nvPr/>
        </p:nvPicPr>
        <p:blipFill>
          <a:blip r:embed="rId9"/>
          <a:stretch>
            <a:fillRect/>
          </a:stretch>
        </p:blipFill>
        <p:spPr>
          <a:xfrm>
            <a:off x="3323665" y="4599740"/>
            <a:ext cx="2256041" cy="1325569"/>
          </a:xfrm>
          <a:prstGeom prst="rect">
            <a:avLst/>
          </a:prstGeom>
          <a:scene3d>
            <a:camera prst="orthographicFront"/>
            <a:lightRig rig="threePt" dir="t"/>
          </a:scene3d>
          <a:sp3d>
            <a:bevelT/>
          </a:sp3d>
        </p:spPr>
      </p:pic>
    </p:spTree>
    <p:extLst>
      <p:ext uri="{BB962C8B-B14F-4D97-AF65-F5344CB8AC3E}">
        <p14:creationId xmlns:p14="http://schemas.microsoft.com/office/powerpoint/2010/main" val="1595642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1066800" y="61784"/>
            <a:ext cx="10058400" cy="1067349"/>
          </a:xfrm>
        </p:spPr>
        <p:txBody>
          <a:bodyPr>
            <a:noAutofit/>
          </a:bodyPr>
          <a:lstStyle/>
          <a:p>
            <a:pPr algn="ctr"/>
            <a:r>
              <a:rPr lang="es-MX" sz="4000" b="1" dirty="0">
                <a:ln w="22225">
                  <a:solidFill>
                    <a:schemeClr val="tx1"/>
                  </a:solidFill>
                  <a:prstDash val="solid"/>
                </a:ln>
                <a:solidFill>
                  <a:schemeClr val="bg2">
                    <a:lumMod val="50000"/>
                  </a:schemeClr>
                </a:solidFill>
              </a:rPr>
              <a:t>Prescripción efectos patrimoniales</a:t>
            </a:r>
            <a:endParaRPr lang="es-MX" sz="4000" dirty="0">
              <a:solidFill>
                <a:schemeClr val="bg2">
                  <a:lumMod val="50000"/>
                </a:schemeClr>
              </a:solidFill>
            </a:endParaRPr>
          </a:p>
        </p:txBody>
      </p:sp>
      <p:pic>
        <p:nvPicPr>
          <p:cNvPr id="8" name="Marcador de contenido 7" descr="Anillos de boda">
            <a:extLst>
              <a:ext uri="{FF2B5EF4-FFF2-40B4-BE49-F238E27FC236}">
                <a16:creationId xmlns:a16="http://schemas.microsoft.com/office/drawing/2014/main" id="{958F20C1-6409-4737-8F9D-F9BCDB8F9B7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423553" y="2121800"/>
            <a:ext cx="914400" cy="914400"/>
          </a:xfrm>
        </p:spPr>
      </p:pic>
      <p:pic>
        <p:nvPicPr>
          <p:cNvPr id="11" name="Gráfico 10" descr="Casa">
            <a:extLst>
              <a:ext uri="{FF2B5EF4-FFF2-40B4-BE49-F238E27FC236}">
                <a16:creationId xmlns:a16="http://schemas.microsoft.com/office/drawing/2014/main" id="{1B8DD5D8-1916-4FBB-9FC9-14B12BB2EA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3101" y="1906244"/>
            <a:ext cx="914400" cy="914400"/>
          </a:xfrm>
          <a:prstGeom prst="rect">
            <a:avLst/>
          </a:prstGeom>
        </p:spPr>
      </p:pic>
      <p:sp>
        <p:nvSpPr>
          <p:cNvPr id="14" name="Rectángulo 13">
            <a:extLst>
              <a:ext uri="{FF2B5EF4-FFF2-40B4-BE49-F238E27FC236}">
                <a16:creationId xmlns:a16="http://schemas.microsoft.com/office/drawing/2014/main" id="{0B244267-9C20-41ED-9145-BE05B2C62EB2}"/>
              </a:ext>
            </a:extLst>
          </p:cNvPr>
          <p:cNvSpPr/>
          <p:nvPr/>
        </p:nvSpPr>
        <p:spPr>
          <a:xfrm>
            <a:off x="2544527" y="2412998"/>
            <a:ext cx="2422458" cy="369332"/>
          </a:xfrm>
          <a:prstGeom prst="rect">
            <a:avLst/>
          </a:prstGeom>
        </p:spPr>
        <p:txBody>
          <a:bodyPr wrap="none">
            <a:spAutoFit/>
          </a:bodyPr>
          <a:lstStyle/>
          <a:p>
            <a:r>
              <a:rPr lang="es-MX" b="1" dirty="0">
                <a:ln w="22225">
                  <a:solidFill>
                    <a:schemeClr val="tx1"/>
                  </a:solidFill>
                  <a:prstDash val="solid"/>
                </a:ln>
                <a:solidFill>
                  <a:schemeClr val="bg2">
                    <a:lumMod val="50000"/>
                  </a:schemeClr>
                </a:solidFill>
              </a:rPr>
              <a:t>Sociedad Conyugal</a:t>
            </a:r>
            <a:endParaRPr lang="es-MX" dirty="0">
              <a:solidFill>
                <a:schemeClr val="bg2">
                  <a:lumMod val="50000"/>
                </a:schemeClr>
              </a:solidFill>
            </a:endParaRPr>
          </a:p>
        </p:txBody>
      </p:sp>
      <p:sp>
        <p:nvSpPr>
          <p:cNvPr id="15" name="Rectángulo 14">
            <a:extLst>
              <a:ext uri="{FF2B5EF4-FFF2-40B4-BE49-F238E27FC236}">
                <a16:creationId xmlns:a16="http://schemas.microsoft.com/office/drawing/2014/main" id="{40023EB1-D6DA-4AED-A543-72BB7D252264}"/>
              </a:ext>
            </a:extLst>
          </p:cNvPr>
          <p:cNvSpPr/>
          <p:nvPr/>
        </p:nvSpPr>
        <p:spPr>
          <a:xfrm>
            <a:off x="7545803" y="2307489"/>
            <a:ext cx="2571538" cy="369332"/>
          </a:xfrm>
          <a:prstGeom prst="rect">
            <a:avLst/>
          </a:prstGeom>
        </p:spPr>
        <p:txBody>
          <a:bodyPr wrap="none">
            <a:spAutoFit/>
          </a:bodyPr>
          <a:lstStyle/>
          <a:p>
            <a:r>
              <a:rPr lang="es-MX" b="1" dirty="0">
                <a:ln w="22225">
                  <a:solidFill>
                    <a:schemeClr val="tx1"/>
                  </a:solidFill>
                  <a:prstDash val="solid"/>
                </a:ln>
                <a:solidFill>
                  <a:schemeClr val="bg2">
                    <a:lumMod val="50000"/>
                  </a:schemeClr>
                </a:solidFill>
              </a:rPr>
              <a:t>Sociedad Patrimonial</a:t>
            </a:r>
            <a:endParaRPr lang="es-MX" dirty="0">
              <a:solidFill>
                <a:schemeClr val="bg2">
                  <a:lumMod val="50000"/>
                </a:schemeClr>
              </a:solidFill>
            </a:endParaRPr>
          </a:p>
        </p:txBody>
      </p:sp>
      <p:sp>
        <p:nvSpPr>
          <p:cNvPr id="22" name="Elipse 21">
            <a:extLst>
              <a:ext uri="{FF2B5EF4-FFF2-40B4-BE49-F238E27FC236}">
                <a16:creationId xmlns:a16="http://schemas.microsoft.com/office/drawing/2014/main" id="{BFCFB5BA-5A60-4FF3-8557-4BA5719D4FAD}"/>
              </a:ext>
            </a:extLst>
          </p:cNvPr>
          <p:cNvSpPr/>
          <p:nvPr/>
        </p:nvSpPr>
        <p:spPr>
          <a:xfrm>
            <a:off x="401973" y="1794630"/>
            <a:ext cx="6258336" cy="4186107"/>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66D320EF-FB60-407D-9237-002E68AAEC40}"/>
              </a:ext>
            </a:extLst>
          </p:cNvPr>
          <p:cNvSpPr/>
          <p:nvPr/>
        </p:nvSpPr>
        <p:spPr>
          <a:xfrm>
            <a:off x="4793260" y="1745802"/>
            <a:ext cx="6666101" cy="4186107"/>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a:extLst>
              <a:ext uri="{FF2B5EF4-FFF2-40B4-BE49-F238E27FC236}">
                <a16:creationId xmlns:a16="http://schemas.microsoft.com/office/drawing/2014/main" id="{7F15EB64-46AF-4670-8576-1281FF901AE7}"/>
              </a:ext>
            </a:extLst>
          </p:cNvPr>
          <p:cNvSpPr/>
          <p:nvPr/>
        </p:nvSpPr>
        <p:spPr>
          <a:xfrm>
            <a:off x="636361" y="2676821"/>
            <a:ext cx="4043493" cy="2693045"/>
          </a:xfrm>
          <a:prstGeom prst="rect">
            <a:avLst/>
          </a:prstGeom>
        </p:spPr>
        <p:txBody>
          <a:bodyPr wrap="square">
            <a:spAutoFit/>
          </a:bodyPr>
          <a:lstStyle/>
          <a:p>
            <a:pPr lvl="0" algn="just"/>
            <a:endParaRPr lang="es-ES" sz="1300" b="1" dirty="0">
              <a:solidFill>
                <a:schemeClr val="dk1"/>
              </a:solidFill>
            </a:endParaRPr>
          </a:p>
          <a:p>
            <a:pPr lvl="0" algn="just"/>
            <a:endParaRPr lang="es-ES" sz="1300" b="1" dirty="0">
              <a:solidFill>
                <a:schemeClr val="dk1"/>
              </a:solidFill>
            </a:endParaRPr>
          </a:p>
          <a:p>
            <a:pPr lvl="0" algn="just"/>
            <a:endParaRPr lang="es-ES" sz="1300" b="1" dirty="0">
              <a:solidFill>
                <a:schemeClr val="dk1"/>
              </a:solidFill>
            </a:endParaRPr>
          </a:p>
          <a:p>
            <a:pPr lvl="0" algn="just"/>
            <a:r>
              <a:rPr lang="es-ES" sz="1300" b="1" dirty="0">
                <a:solidFill>
                  <a:schemeClr val="dk1"/>
                </a:solidFill>
              </a:rPr>
              <a:t>La legislación colombiana no contempla un plazo para que los casados puedan acudir a la judicatura en </a:t>
            </a:r>
            <a:r>
              <a:rPr lang="es-ES" sz="1300" b="1" dirty="0" err="1">
                <a:solidFill>
                  <a:schemeClr val="dk1"/>
                </a:solidFill>
              </a:rPr>
              <a:t>pos</a:t>
            </a:r>
            <a:r>
              <a:rPr lang="es-ES" sz="1300" b="1" dirty="0">
                <a:solidFill>
                  <a:schemeClr val="dk1"/>
                </a:solidFill>
              </a:rPr>
              <a:t> de la disolución y liquidación, luego, pueden acudir en cualquier tiempo sin que se afecten sus intereses económicos. </a:t>
            </a:r>
          </a:p>
          <a:p>
            <a:pPr lvl="0" algn="just"/>
            <a:endParaRPr lang="es-ES" sz="1300" b="1" i="1" dirty="0">
              <a:solidFill>
                <a:schemeClr val="dk1"/>
              </a:solidFill>
            </a:endParaRPr>
          </a:p>
          <a:p>
            <a:pPr lvl="0" algn="just"/>
            <a:endParaRPr lang="es-ES" sz="1300" b="1" i="1" dirty="0">
              <a:solidFill>
                <a:schemeClr val="dk1"/>
              </a:solidFill>
            </a:endParaRPr>
          </a:p>
          <a:p>
            <a:pPr lvl="0" algn="just"/>
            <a:endParaRPr lang="es-ES" sz="1300" b="1" i="1" dirty="0">
              <a:solidFill>
                <a:schemeClr val="dk1"/>
              </a:solidFill>
            </a:endParaRPr>
          </a:p>
          <a:p>
            <a:pPr lvl="0" algn="just"/>
            <a:endParaRPr lang="es-ES" sz="1300" b="1" i="1" dirty="0">
              <a:solidFill>
                <a:schemeClr val="dk1"/>
              </a:solidFill>
            </a:endParaRPr>
          </a:p>
          <a:p>
            <a:pPr lvl="0" algn="just"/>
            <a:endParaRPr lang="es-ES" sz="1300" b="1" i="1" dirty="0">
              <a:solidFill>
                <a:schemeClr val="dk1"/>
              </a:solidFill>
            </a:endParaRPr>
          </a:p>
        </p:txBody>
      </p:sp>
      <p:sp>
        <p:nvSpPr>
          <p:cNvPr id="26" name="Elipse 25">
            <a:extLst>
              <a:ext uri="{FF2B5EF4-FFF2-40B4-BE49-F238E27FC236}">
                <a16:creationId xmlns:a16="http://schemas.microsoft.com/office/drawing/2014/main" id="{5ED478DE-3B43-40BD-94AB-1A2D558CCFFC}"/>
              </a:ext>
            </a:extLst>
          </p:cNvPr>
          <p:cNvSpPr/>
          <p:nvPr/>
        </p:nvSpPr>
        <p:spPr>
          <a:xfrm>
            <a:off x="4826053" y="953879"/>
            <a:ext cx="1867049" cy="309315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976E56FB-1A6E-4D75-AA6B-312DB3DCC9F2}"/>
              </a:ext>
            </a:extLst>
          </p:cNvPr>
          <p:cNvSpPr/>
          <p:nvPr/>
        </p:nvSpPr>
        <p:spPr>
          <a:xfrm>
            <a:off x="4794917" y="2723594"/>
            <a:ext cx="1751986" cy="2646878"/>
          </a:xfrm>
          <a:prstGeom prst="rect">
            <a:avLst/>
          </a:prstGeom>
        </p:spPr>
        <p:txBody>
          <a:bodyPr wrap="square">
            <a:spAutoFit/>
          </a:bodyPr>
          <a:lstStyle/>
          <a:p>
            <a:pPr lvl="0" algn="just"/>
            <a:endParaRPr lang="es-ES" sz="1300" b="1" dirty="0">
              <a:solidFill>
                <a:schemeClr val="dk1"/>
              </a:solidFill>
            </a:endParaRPr>
          </a:p>
          <a:p>
            <a:pPr lvl="0" algn="ctr"/>
            <a:endParaRPr lang="es-ES" sz="1300" b="1" dirty="0">
              <a:solidFill>
                <a:schemeClr val="dk1"/>
              </a:solidFill>
            </a:endParaRPr>
          </a:p>
          <a:p>
            <a:pPr marL="285750" lvl="0" indent="-285750" algn="ctr">
              <a:buFont typeface="Arial" panose="020B0604020202020204" pitchFamily="34" charset="0"/>
              <a:buChar char="•"/>
            </a:pPr>
            <a:r>
              <a:rPr lang="es-ES" sz="1300" b="1" cap="all" dirty="0">
                <a:solidFill>
                  <a:schemeClr val="bg2">
                    <a:lumMod val="50000"/>
                  </a:schemeClr>
                </a:solidFill>
              </a:rPr>
              <a:t>Cohabitación</a:t>
            </a:r>
          </a:p>
          <a:p>
            <a:pPr marL="285750" lvl="0" indent="-285750" algn="ctr">
              <a:buFont typeface="Arial" panose="020B0604020202020204" pitchFamily="34" charset="0"/>
              <a:buChar char="•"/>
            </a:pPr>
            <a:r>
              <a:rPr lang="es-ES" sz="1300" b="1" cap="all" dirty="0">
                <a:solidFill>
                  <a:schemeClr val="bg2">
                    <a:lumMod val="50000"/>
                  </a:schemeClr>
                </a:solidFill>
              </a:rPr>
              <a:t>Techo</a:t>
            </a:r>
          </a:p>
          <a:p>
            <a:pPr marL="285750" lvl="0" indent="-285750" algn="ctr">
              <a:buFont typeface="Arial" panose="020B0604020202020204" pitchFamily="34" charset="0"/>
              <a:buChar char="•"/>
            </a:pPr>
            <a:r>
              <a:rPr lang="es-ES" sz="1300" b="1" cap="all" dirty="0">
                <a:solidFill>
                  <a:schemeClr val="bg2">
                    <a:lumMod val="50000"/>
                  </a:schemeClr>
                </a:solidFill>
              </a:rPr>
              <a:t>Lecho</a:t>
            </a:r>
          </a:p>
          <a:p>
            <a:pPr marL="285750" lvl="0" indent="-285750" algn="ctr">
              <a:buFont typeface="Arial" panose="020B0604020202020204" pitchFamily="34" charset="0"/>
              <a:buChar char="•"/>
            </a:pPr>
            <a:r>
              <a:rPr lang="es-ES" sz="1300" b="1" cap="all" dirty="0">
                <a:solidFill>
                  <a:schemeClr val="bg2">
                    <a:lumMod val="50000"/>
                  </a:schemeClr>
                </a:solidFill>
              </a:rPr>
              <a:t>Mesa</a:t>
            </a:r>
          </a:p>
          <a:p>
            <a:pPr marL="285750" lvl="0" indent="-285750" algn="ctr">
              <a:buFont typeface="Arial" panose="020B0604020202020204" pitchFamily="34" charset="0"/>
              <a:buChar char="•"/>
            </a:pPr>
            <a:r>
              <a:rPr lang="es-ES" sz="1300" b="1" cap="all" dirty="0">
                <a:solidFill>
                  <a:schemeClr val="bg2">
                    <a:lumMod val="50000"/>
                  </a:schemeClr>
                </a:solidFill>
              </a:rPr>
              <a:t>Socorro</a:t>
            </a:r>
          </a:p>
          <a:p>
            <a:pPr marL="285750" lvl="0" indent="-285750" algn="ctr">
              <a:buFont typeface="Arial" panose="020B0604020202020204" pitchFamily="34" charset="0"/>
              <a:buChar char="•"/>
            </a:pPr>
            <a:r>
              <a:rPr lang="es-ES" sz="1300" b="1" cap="all" dirty="0">
                <a:solidFill>
                  <a:schemeClr val="bg2">
                    <a:lumMod val="50000"/>
                  </a:schemeClr>
                </a:solidFill>
              </a:rPr>
              <a:t>Ayuda</a:t>
            </a:r>
          </a:p>
          <a:p>
            <a:pPr marL="285750" lvl="0" indent="-285750" algn="ctr">
              <a:buFont typeface="Arial" panose="020B0604020202020204" pitchFamily="34" charset="0"/>
              <a:buChar char="•"/>
            </a:pPr>
            <a:r>
              <a:rPr lang="es-ES" sz="1300" b="1" cap="all" dirty="0">
                <a:solidFill>
                  <a:schemeClr val="bg2">
                    <a:lumMod val="50000"/>
                  </a:schemeClr>
                </a:solidFill>
              </a:rPr>
              <a:t>Cuidado</a:t>
            </a:r>
          </a:p>
          <a:p>
            <a:pPr marL="285750" lvl="0" indent="-285750" algn="ctr">
              <a:buFont typeface="Arial" panose="020B0604020202020204" pitchFamily="34" charset="0"/>
              <a:buChar char="•"/>
            </a:pPr>
            <a:r>
              <a:rPr lang="es-ES" sz="1300" b="1" cap="all" dirty="0">
                <a:solidFill>
                  <a:schemeClr val="bg2">
                    <a:lumMod val="50000"/>
                  </a:schemeClr>
                </a:solidFill>
              </a:rPr>
              <a:t>Crianza</a:t>
            </a:r>
          </a:p>
          <a:p>
            <a:pPr lvl="0"/>
            <a:endParaRPr lang="es-ES" b="1" dirty="0">
              <a:solidFill>
                <a:schemeClr val="dk1"/>
              </a:solidFill>
            </a:endParaRPr>
          </a:p>
          <a:p>
            <a:pPr lvl="0"/>
            <a:endParaRPr lang="es-ES" b="1" dirty="0">
              <a:solidFill>
                <a:schemeClr val="dk1"/>
              </a:solidFill>
            </a:endParaRPr>
          </a:p>
        </p:txBody>
      </p:sp>
      <p:sp>
        <p:nvSpPr>
          <p:cNvPr id="3" name="Rectángulo 2">
            <a:extLst>
              <a:ext uri="{FF2B5EF4-FFF2-40B4-BE49-F238E27FC236}">
                <a16:creationId xmlns:a16="http://schemas.microsoft.com/office/drawing/2014/main" id="{7C4AE8E7-5BF5-4D8A-8082-D219B74D46E0}"/>
              </a:ext>
            </a:extLst>
          </p:cNvPr>
          <p:cNvSpPr/>
          <p:nvPr/>
        </p:nvSpPr>
        <p:spPr>
          <a:xfrm>
            <a:off x="6660309" y="3032917"/>
            <a:ext cx="4594146" cy="1492716"/>
          </a:xfrm>
          <a:prstGeom prst="rect">
            <a:avLst/>
          </a:prstGeom>
        </p:spPr>
        <p:txBody>
          <a:bodyPr wrap="square">
            <a:spAutoFit/>
          </a:bodyPr>
          <a:lstStyle/>
          <a:p>
            <a:pPr algn="just"/>
            <a:r>
              <a:rPr lang="es-MX" sz="1300" b="1" dirty="0">
                <a:solidFill>
                  <a:srgbClr val="333333"/>
                </a:solidFill>
                <a:latin typeface="Century Gothic (Cuerpo)"/>
              </a:rPr>
              <a:t>Artículo 8º de la Ley 54 de 1990, las acciones para obtener la disolución y liquidación de la sociedad patrimonial entre compañeros permanentes, prescriben en un año, a partir de la separación física y definitiva de los compañeros, del matrimonio con terceros o de la muerte de uno o de ambos compañeros.</a:t>
            </a:r>
            <a:endParaRPr lang="es-MX" sz="1300" b="1" dirty="0">
              <a:latin typeface="Century Gothic (Cuerpo)"/>
            </a:endParaRPr>
          </a:p>
        </p:txBody>
      </p:sp>
    </p:spTree>
    <p:extLst>
      <p:ext uri="{BB962C8B-B14F-4D97-AF65-F5344CB8AC3E}">
        <p14:creationId xmlns:p14="http://schemas.microsoft.com/office/powerpoint/2010/main" val="51696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1183475" y="154064"/>
            <a:ext cx="10058400" cy="1196563"/>
          </a:xfrm>
        </p:spPr>
        <p:txBody>
          <a:bodyPr>
            <a:noAutofit/>
          </a:bodyPr>
          <a:lstStyle/>
          <a:p>
            <a:pPr algn="ctr"/>
            <a:br>
              <a:rPr lang="es-MX" sz="4000" b="1" dirty="0">
                <a:ln w="22225">
                  <a:solidFill>
                    <a:schemeClr val="tx1"/>
                  </a:solidFill>
                  <a:prstDash val="solid"/>
                </a:ln>
                <a:solidFill>
                  <a:schemeClr val="bg2">
                    <a:lumMod val="50000"/>
                  </a:schemeClr>
                </a:solidFill>
              </a:rPr>
            </a:br>
            <a:r>
              <a:rPr lang="es-MX" sz="3600" b="1" dirty="0">
                <a:ln w="22225">
                  <a:solidFill>
                    <a:schemeClr val="tx1"/>
                  </a:solidFill>
                  <a:prstDash val="solid"/>
                </a:ln>
                <a:solidFill>
                  <a:schemeClr val="bg2">
                    <a:lumMod val="50000"/>
                  </a:schemeClr>
                </a:solidFill>
              </a:rPr>
              <a:t>Vigencia de la sociedad conyugal después de la separación de hecho</a:t>
            </a:r>
            <a:br>
              <a:rPr lang="es-MX" sz="3600" b="1" dirty="0">
                <a:ln w="22225">
                  <a:solidFill>
                    <a:schemeClr val="tx1"/>
                  </a:solidFill>
                  <a:prstDash val="solid"/>
                </a:ln>
                <a:solidFill>
                  <a:schemeClr val="bg2">
                    <a:lumMod val="50000"/>
                  </a:schemeClr>
                </a:solidFill>
              </a:rPr>
            </a:br>
            <a:endParaRPr lang="es-MX" sz="3600" dirty="0">
              <a:solidFill>
                <a:schemeClr val="bg2">
                  <a:lumMod val="50000"/>
                </a:schemeClr>
              </a:solidFill>
            </a:endParaRPr>
          </a:p>
        </p:txBody>
      </p:sp>
      <p:sp>
        <p:nvSpPr>
          <p:cNvPr id="26" name="Elipse 25">
            <a:extLst>
              <a:ext uri="{FF2B5EF4-FFF2-40B4-BE49-F238E27FC236}">
                <a16:creationId xmlns:a16="http://schemas.microsoft.com/office/drawing/2014/main" id="{5ED478DE-3B43-40BD-94AB-1A2D558CCFFC}"/>
              </a:ext>
            </a:extLst>
          </p:cNvPr>
          <p:cNvSpPr/>
          <p:nvPr/>
        </p:nvSpPr>
        <p:spPr>
          <a:xfrm>
            <a:off x="4826053" y="953879"/>
            <a:ext cx="1867049" cy="309315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Diagrama 11"/>
          <p:cNvGraphicFramePr/>
          <p:nvPr>
            <p:extLst>
              <p:ext uri="{D42A27DB-BD31-4B8C-83A1-F6EECF244321}">
                <p14:modId xmlns:p14="http://schemas.microsoft.com/office/powerpoint/2010/main" val="1330402683"/>
              </p:ext>
            </p:extLst>
          </p:nvPr>
        </p:nvGraphicFramePr>
        <p:xfrm>
          <a:off x="285225" y="1350627"/>
          <a:ext cx="11677475" cy="5507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991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D878A-6640-4EF9-BDCE-B6EACFF077A5}"/>
              </a:ext>
            </a:extLst>
          </p:cNvPr>
          <p:cNvSpPr>
            <a:spLocks noGrp="1"/>
          </p:cNvSpPr>
          <p:nvPr>
            <p:ph type="title"/>
          </p:nvPr>
        </p:nvSpPr>
        <p:spPr>
          <a:xfrm>
            <a:off x="954064" y="3394893"/>
            <a:ext cx="10058400" cy="986345"/>
          </a:xfrm>
        </p:spPr>
        <p:txBody>
          <a:bodyPr>
            <a:noAutofit/>
          </a:bodyPr>
          <a:lstStyle/>
          <a:p>
            <a:pPr algn="ctr"/>
            <a:br>
              <a:rPr lang="es-MX" sz="3800" b="1" dirty="0">
                <a:ln w="22225">
                  <a:solidFill>
                    <a:schemeClr val="tx1"/>
                  </a:solidFill>
                  <a:prstDash val="solid"/>
                </a:ln>
                <a:solidFill>
                  <a:schemeClr val="bg2">
                    <a:lumMod val="50000"/>
                  </a:schemeClr>
                </a:solidFill>
              </a:rPr>
            </a:br>
            <a:r>
              <a:rPr lang="es-MX" sz="4600" b="1" dirty="0">
                <a:ln w="22225">
                  <a:solidFill>
                    <a:schemeClr val="tx1"/>
                  </a:solidFill>
                  <a:prstDash val="solid"/>
                </a:ln>
                <a:solidFill>
                  <a:schemeClr val="bg2">
                    <a:lumMod val="50000"/>
                  </a:schemeClr>
                </a:solidFill>
              </a:rPr>
              <a:t>Gracias por su atención</a:t>
            </a:r>
            <a:br>
              <a:rPr lang="es-MX" sz="4600" b="1" dirty="0">
                <a:ln w="22225">
                  <a:solidFill>
                    <a:schemeClr val="tx1"/>
                  </a:solidFill>
                  <a:prstDash val="solid"/>
                </a:ln>
                <a:solidFill>
                  <a:schemeClr val="bg2">
                    <a:lumMod val="50000"/>
                  </a:schemeClr>
                </a:solidFill>
              </a:rPr>
            </a:br>
            <a:endParaRPr lang="es-MX" sz="4600" dirty="0">
              <a:solidFill>
                <a:schemeClr val="bg2">
                  <a:lumMod val="50000"/>
                </a:schemeClr>
              </a:solidFill>
            </a:endParaRPr>
          </a:p>
        </p:txBody>
      </p:sp>
      <p:sp>
        <p:nvSpPr>
          <p:cNvPr id="3" name="Título 1">
            <a:extLst>
              <a:ext uri="{FF2B5EF4-FFF2-40B4-BE49-F238E27FC236}">
                <a16:creationId xmlns:a16="http://schemas.microsoft.com/office/drawing/2014/main" id="{09B5852E-B474-40B6-92A5-9E9B01745D45}"/>
              </a:ext>
            </a:extLst>
          </p:cNvPr>
          <p:cNvSpPr txBox="1">
            <a:spLocks/>
          </p:cNvSpPr>
          <p:nvPr/>
        </p:nvSpPr>
        <p:spPr>
          <a:xfrm>
            <a:off x="6304758" y="5626981"/>
            <a:ext cx="5283863" cy="647419"/>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s-MX" sz="3600" b="1" dirty="0">
                <a:ln w="22225">
                  <a:solidFill>
                    <a:schemeClr val="tx1"/>
                  </a:solidFill>
                  <a:prstDash val="solid"/>
                </a:ln>
                <a:solidFill>
                  <a:schemeClr val="bg2">
                    <a:lumMod val="90000"/>
                  </a:schemeClr>
                </a:solidFill>
              </a:rPr>
              <a:t>Hilda González Neira</a:t>
            </a:r>
            <a:endParaRPr lang="es-MX" sz="3600" dirty="0">
              <a:solidFill>
                <a:schemeClr val="bg2">
                  <a:lumMod val="90000"/>
                </a:schemeClr>
              </a:solidFill>
            </a:endParaRPr>
          </a:p>
        </p:txBody>
      </p:sp>
    </p:spTree>
    <p:extLst>
      <p:ext uri="{BB962C8B-B14F-4D97-AF65-F5344CB8AC3E}">
        <p14:creationId xmlns:p14="http://schemas.microsoft.com/office/powerpoint/2010/main" val="1537084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7c3b3d-db1d-41b2-ab83-383867fc28af" xsi:nil="true"/>
    <lcf76f155ced4ddcb4097134ff3c332f xmlns="7142cb91-be0e-4899-a4e5-d9eac852acb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B203B0B141130479AF6F185281DB5C6" ma:contentTypeVersion="18" ma:contentTypeDescription="Crear nuevo documento." ma:contentTypeScope="" ma:versionID="f17c5ba8f3eedad7e2cbb449235f12fb">
  <xsd:schema xmlns:xsd="http://www.w3.org/2001/XMLSchema" xmlns:xs="http://www.w3.org/2001/XMLSchema" xmlns:p="http://schemas.microsoft.com/office/2006/metadata/properties" xmlns:ns2="7142cb91-be0e-4899-a4e5-d9eac852acbd" xmlns:ns3="777c3b3d-db1d-41b2-ab83-383867fc28af" targetNamespace="http://schemas.microsoft.com/office/2006/metadata/properties" ma:root="true" ma:fieldsID="0850c0da16242ed3dc7ea8d750ef7d37" ns2:_="" ns3:_="">
    <xsd:import namespace="7142cb91-be0e-4899-a4e5-d9eac852acbd"/>
    <xsd:import namespace="777c3b3d-db1d-41b2-ab83-383867fc28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cb91-be0e-4899-a4e5-d9eac852a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e31b1466-370e-4680-8e95-6fcae1d3fa8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7c3b3d-db1d-41b2-ab83-383867fc28af"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16273cda-c5f9-4018-9313-af6db9dead04}" ma:internalName="TaxCatchAll" ma:showField="CatchAllData" ma:web="777c3b3d-db1d-41b2-ab83-383867fc2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C5952-A330-4A84-B670-AFF4A1DAB870}">
  <ds:schemaRefs>
    <ds:schemaRef ds:uri="http://schemas.microsoft.com/sharepoint/v3/contenttype/forms"/>
  </ds:schemaRefs>
</ds:datastoreItem>
</file>

<file path=customXml/itemProps2.xml><?xml version="1.0" encoding="utf-8"?>
<ds:datastoreItem xmlns:ds="http://schemas.openxmlformats.org/officeDocument/2006/customXml" ds:itemID="{03BDCA52-B42E-495F-8BCD-756F3D1EC023}">
  <ds:schemaRefs>
    <ds:schemaRef ds:uri="http://schemas.microsoft.com/office/2006/metadata/properties"/>
    <ds:schemaRef ds:uri="http://schemas.microsoft.com/office/infopath/2007/PartnerControls"/>
    <ds:schemaRef ds:uri="777c3b3d-db1d-41b2-ab83-383867fc28af"/>
    <ds:schemaRef ds:uri="7142cb91-be0e-4899-a4e5-d9eac852acbd"/>
  </ds:schemaRefs>
</ds:datastoreItem>
</file>

<file path=customXml/itemProps3.xml><?xml version="1.0" encoding="utf-8"?>
<ds:datastoreItem xmlns:ds="http://schemas.openxmlformats.org/officeDocument/2006/customXml" ds:itemID="{7379872B-8CB0-4771-AB57-A50814503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2cb91-be0e-4899-a4e5-d9eac852acbd"/>
    <ds:schemaRef ds:uri="777c3b3d-db1d-41b2-ab83-383867fc2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579</TotalTime>
  <Words>1531</Words>
  <Application>Microsoft Office PowerPoint</Application>
  <PresentationFormat>Panorámica</PresentationFormat>
  <Paragraphs>110</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Savon</vt:lpstr>
      <vt:lpstr>Por Hilda González Neira</vt:lpstr>
      <vt:lpstr>Evolución normativa</vt:lpstr>
      <vt:lpstr>Evolución jurisprudencial</vt:lpstr>
      <vt:lpstr> Problemática actual:  </vt:lpstr>
      <vt:lpstr>Formación</vt:lpstr>
      <vt:lpstr> Vigencia de la sociedad conyugal después de la separación de hecho </vt:lpstr>
      <vt:lpstr>Prescripción efectos patrimoniales</vt:lpstr>
      <vt:lpstr> Vigencia de la sociedad conyugal después de la separación de hecho </vt:lpstr>
      <vt:lpstr>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vicisitudes de la</dc:title>
  <dc:creator>Angela Marcela Wilches Avella</dc:creator>
  <cp:lastModifiedBy>FAMILIA</cp:lastModifiedBy>
  <cp:revision>61</cp:revision>
  <dcterms:created xsi:type="dcterms:W3CDTF">2024-06-07T16:09:37Z</dcterms:created>
  <dcterms:modified xsi:type="dcterms:W3CDTF">2024-06-12T06:34:33Z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0x010100EB203B0B141130479AF6F185281DB5C6</vt:lpwstr>
  </property>
</Properties>
</file>