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300" r:id="rId4"/>
    <p:sldId id="301" r:id="rId5"/>
    <p:sldId id="258" r:id="rId6"/>
    <p:sldId id="263" r:id="rId7"/>
    <p:sldId id="298" r:id="rId8"/>
    <p:sldId id="302" r:id="rId9"/>
    <p:sldId id="303" r:id="rId10"/>
    <p:sldId id="304" r:id="rId11"/>
    <p:sldId id="306" r:id="rId12"/>
    <p:sldId id="270" r:id="rId13"/>
    <p:sldId id="257" r:id="rId14"/>
    <p:sldId id="271" r:id="rId15"/>
    <p:sldId id="307" r:id="rId16"/>
    <p:sldId id="262" r:id="rId17"/>
    <p:sldId id="308" r:id="rId18"/>
    <p:sldId id="309" r:id="rId19"/>
    <p:sldId id="281" r:id="rId20"/>
    <p:sldId id="310" r:id="rId21"/>
    <p:sldId id="311" r:id="rId22"/>
    <p:sldId id="630" r:id="rId23"/>
    <p:sldId id="261" r:id="rId24"/>
    <p:sldId id="631" r:id="rId25"/>
    <p:sldId id="277" r:id="rId26"/>
    <p:sldId id="632" r:id="rId27"/>
    <p:sldId id="634" r:id="rId28"/>
    <p:sldId id="635" r:id="rId29"/>
    <p:sldId id="633" r:id="rId30"/>
    <p:sldId id="636" r:id="rId31"/>
    <p:sldId id="637" r:id="rId32"/>
    <p:sldId id="265" r:id="rId33"/>
    <p:sldId id="268" r:id="rId34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ecretariasenado.gov.co/senado/basedoc/ley_1996_2019.html#INICI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ecretariasenado.gov.co/senado/basedoc/ley_1996_2019.html#INICI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6220A-717D-44DA-BBAD-CB77893A3EE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0E7819-55BC-4F70-A2EB-9377A45F06E9}">
      <dgm:prSet phldrT="[Texto]"/>
      <dgm:spPr/>
      <dgm:t>
        <a:bodyPr/>
        <a:lstStyle/>
        <a:p>
          <a:endParaRPr lang="es-ES" dirty="0"/>
        </a:p>
      </dgm:t>
    </dgm:pt>
    <dgm:pt modelId="{98C9A36E-88A8-4822-B5BC-D7AFC727BEFA}" type="parTrans" cxnId="{BE8C605E-6A02-4A67-AC99-01B244D3390F}">
      <dgm:prSet/>
      <dgm:spPr/>
      <dgm:t>
        <a:bodyPr/>
        <a:lstStyle/>
        <a:p>
          <a:endParaRPr lang="es-ES"/>
        </a:p>
      </dgm:t>
    </dgm:pt>
    <dgm:pt modelId="{18B8756B-E7B3-4C10-AD9F-E968A759AF7D}" type="sibTrans" cxnId="{BE8C605E-6A02-4A67-AC99-01B244D3390F}">
      <dgm:prSet/>
      <dgm:spPr/>
      <dgm:t>
        <a:bodyPr/>
        <a:lstStyle/>
        <a:p>
          <a:endParaRPr lang="es-ES"/>
        </a:p>
      </dgm:t>
    </dgm:pt>
    <dgm:pt modelId="{3EF195D2-47CB-4EF5-9CEB-90BF69E7A7B8}">
      <dgm:prSet phldrT="[Texto]" custT="1"/>
      <dgm:spPr/>
      <dgm:t>
        <a:bodyPr/>
        <a:lstStyle/>
        <a:p>
          <a:r>
            <a:rPr lang="es-ES" sz="1400" b="0" i="0" dirty="0"/>
            <a:t>1. </a:t>
          </a:r>
          <a:r>
            <a:rPr lang="es-ES" sz="1600" b="0" i="0" dirty="0"/>
            <a:t>Controversias sobre la custodia y el régimen de visitas sobre menores y personas en condición de discapacidad de conformidad con la Ley </a:t>
          </a:r>
          <a:r>
            <a:rPr lang="es-ES" sz="1600" b="0" i="0" dirty="0">
              <a:hlinkClick xmlns:r="http://schemas.openxmlformats.org/officeDocument/2006/relationships" r:id="rId1"/>
            </a:rPr>
            <a:t>1996</a:t>
          </a:r>
          <a:r>
            <a:rPr lang="es-ES" sz="1600" b="0" i="0" dirty="0"/>
            <a:t> de 2019, la que la modifique o derogue.</a:t>
          </a:r>
          <a:endParaRPr lang="es-ES" sz="1600" dirty="0"/>
        </a:p>
      </dgm:t>
    </dgm:pt>
    <dgm:pt modelId="{A9573044-2C84-4C44-A2F6-13EC9BACAF9B}" type="parTrans" cxnId="{AD16608C-3BF9-46BC-B68A-4CB5FEAEC95C}">
      <dgm:prSet/>
      <dgm:spPr/>
      <dgm:t>
        <a:bodyPr/>
        <a:lstStyle/>
        <a:p>
          <a:endParaRPr lang="es-ES"/>
        </a:p>
      </dgm:t>
    </dgm:pt>
    <dgm:pt modelId="{343237D0-C06C-4411-BDB9-4E6ED1A073B5}" type="sibTrans" cxnId="{AD16608C-3BF9-46BC-B68A-4CB5FEAEC95C}">
      <dgm:prSet/>
      <dgm:spPr/>
      <dgm:t>
        <a:bodyPr/>
        <a:lstStyle/>
        <a:p>
          <a:endParaRPr lang="es-ES"/>
        </a:p>
      </dgm:t>
    </dgm:pt>
    <dgm:pt modelId="{7D5E13EB-5BA4-4213-9644-6282CCB75F04}">
      <dgm:prSet phldrT="[Texto]"/>
      <dgm:spPr/>
      <dgm:t>
        <a:bodyPr/>
        <a:lstStyle/>
        <a:p>
          <a:endParaRPr lang="es-ES" dirty="0"/>
        </a:p>
      </dgm:t>
    </dgm:pt>
    <dgm:pt modelId="{4657B9A7-C3BC-427A-98DC-7AA401DB741F}" type="parTrans" cxnId="{D1AF0066-D054-49C5-909E-C6F08AEAEC2B}">
      <dgm:prSet/>
      <dgm:spPr/>
      <dgm:t>
        <a:bodyPr/>
        <a:lstStyle/>
        <a:p>
          <a:endParaRPr lang="es-ES"/>
        </a:p>
      </dgm:t>
    </dgm:pt>
    <dgm:pt modelId="{0FE61957-8442-4033-A3E5-3BF8C162ED40}" type="sibTrans" cxnId="{D1AF0066-D054-49C5-909E-C6F08AEAEC2B}">
      <dgm:prSet/>
      <dgm:spPr/>
      <dgm:t>
        <a:bodyPr/>
        <a:lstStyle/>
        <a:p>
          <a:endParaRPr lang="es-ES"/>
        </a:p>
      </dgm:t>
    </dgm:pt>
    <dgm:pt modelId="{A3CF23A5-5AE8-4621-B4B8-1A5203C88A86}">
      <dgm:prSet phldrT="[Texto]" custT="1"/>
      <dgm:spPr/>
      <dgm:t>
        <a:bodyPr/>
        <a:lstStyle/>
        <a:p>
          <a:r>
            <a:rPr lang="es-ES" sz="1800" b="0" i="0" dirty="0"/>
            <a:t>2. Asuntos relacionados con las obligaciones alimentarias.</a:t>
          </a:r>
          <a:endParaRPr lang="es-ES" sz="1800" dirty="0"/>
        </a:p>
      </dgm:t>
    </dgm:pt>
    <dgm:pt modelId="{C89643DD-BDB7-45D0-BDE8-D13003369C00}" type="parTrans" cxnId="{9F10A566-77D3-4623-B032-9A6CDF47A182}">
      <dgm:prSet/>
      <dgm:spPr/>
      <dgm:t>
        <a:bodyPr/>
        <a:lstStyle/>
        <a:p>
          <a:endParaRPr lang="es-ES"/>
        </a:p>
      </dgm:t>
    </dgm:pt>
    <dgm:pt modelId="{DDCF1995-32B3-4BE3-8A75-DFE11B6939DD}" type="sibTrans" cxnId="{9F10A566-77D3-4623-B032-9A6CDF47A182}">
      <dgm:prSet/>
      <dgm:spPr/>
      <dgm:t>
        <a:bodyPr/>
        <a:lstStyle/>
        <a:p>
          <a:endParaRPr lang="es-ES"/>
        </a:p>
      </dgm:t>
    </dgm:pt>
    <dgm:pt modelId="{A7AC70F0-C8DB-461B-AD15-42F71CF60BF5}">
      <dgm:prSet phldrT="[Texto]"/>
      <dgm:spPr/>
      <dgm:t>
        <a:bodyPr/>
        <a:lstStyle/>
        <a:p>
          <a:endParaRPr lang="es-ES" dirty="0"/>
        </a:p>
      </dgm:t>
    </dgm:pt>
    <dgm:pt modelId="{A7B04D40-4C12-4B0F-9F8B-C332C5F04816}" type="parTrans" cxnId="{21A903D5-681C-45B9-92C7-0918536CF446}">
      <dgm:prSet/>
      <dgm:spPr/>
      <dgm:t>
        <a:bodyPr/>
        <a:lstStyle/>
        <a:p>
          <a:endParaRPr lang="es-ES"/>
        </a:p>
      </dgm:t>
    </dgm:pt>
    <dgm:pt modelId="{8260436E-681A-4E7E-811B-C5D2BA503930}" type="sibTrans" cxnId="{21A903D5-681C-45B9-92C7-0918536CF446}">
      <dgm:prSet/>
      <dgm:spPr/>
      <dgm:t>
        <a:bodyPr/>
        <a:lstStyle/>
        <a:p>
          <a:endParaRPr lang="es-ES"/>
        </a:p>
      </dgm:t>
    </dgm:pt>
    <dgm:pt modelId="{F0962867-4557-4308-A098-8BACF0327A5D}">
      <dgm:prSet phldrT="[Texto]" custT="1"/>
      <dgm:spPr/>
      <dgm:t>
        <a:bodyPr/>
        <a:lstStyle/>
        <a:p>
          <a:r>
            <a:rPr lang="es-ES" sz="1800" b="0" i="0" dirty="0"/>
            <a:t>3. Declaración de la unión marital de hecho, su disolución y la liquidación de la sociedad patrimonial.</a:t>
          </a:r>
          <a:endParaRPr lang="es-ES" sz="1800" dirty="0"/>
        </a:p>
      </dgm:t>
    </dgm:pt>
    <dgm:pt modelId="{33087B57-34DA-4FE5-88B0-FC30ABDE6983}" type="parTrans" cxnId="{E172E341-2BE6-4C1F-95E5-7D072230D953}">
      <dgm:prSet/>
      <dgm:spPr/>
      <dgm:t>
        <a:bodyPr/>
        <a:lstStyle/>
        <a:p>
          <a:endParaRPr lang="es-ES"/>
        </a:p>
      </dgm:t>
    </dgm:pt>
    <dgm:pt modelId="{4300856E-CB36-42FE-B732-6707DEDE983A}" type="sibTrans" cxnId="{E172E341-2BE6-4C1F-95E5-7D072230D953}">
      <dgm:prSet/>
      <dgm:spPr/>
      <dgm:t>
        <a:bodyPr/>
        <a:lstStyle/>
        <a:p>
          <a:endParaRPr lang="es-ES"/>
        </a:p>
      </dgm:t>
    </dgm:pt>
    <dgm:pt modelId="{8C6FBEDC-1703-4FF5-B1A3-1495109DFA9F}">
      <dgm:prSet phldrT="[Texto]"/>
      <dgm:spPr/>
      <dgm:t>
        <a:bodyPr/>
        <a:lstStyle/>
        <a:p>
          <a:endParaRPr lang="es-ES" dirty="0"/>
        </a:p>
      </dgm:t>
    </dgm:pt>
    <dgm:pt modelId="{8644A50F-5375-4083-84BA-7246A9F7893D}" type="parTrans" cxnId="{71309187-5D7B-4325-A2C5-5DB258278B3D}">
      <dgm:prSet/>
      <dgm:spPr/>
      <dgm:t>
        <a:bodyPr/>
        <a:lstStyle/>
        <a:p>
          <a:endParaRPr lang="es-ES"/>
        </a:p>
      </dgm:t>
    </dgm:pt>
    <dgm:pt modelId="{65DE98C2-D482-4ADB-A074-39B0CD219F82}" type="sibTrans" cxnId="{71309187-5D7B-4325-A2C5-5DB258278B3D}">
      <dgm:prSet/>
      <dgm:spPr/>
      <dgm:t>
        <a:bodyPr/>
        <a:lstStyle/>
        <a:p>
          <a:endParaRPr lang="es-ES"/>
        </a:p>
      </dgm:t>
    </dgm:pt>
    <dgm:pt modelId="{D3CAF2B4-5A40-428A-8927-2A8DCA14DB8A}">
      <dgm:prSet phldrT="[Texto]" custT="1"/>
      <dgm:spPr/>
      <dgm:t>
        <a:bodyPr/>
        <a:lstStyle/>
        <a:p>
          <a:endParaRPr lang="es-ES" sz="1800" dirty="0"/>
        </a:p>
      </dgm:t>
    </dgm:pt>
    <dgm:pt modelId="{8A1F3C31-29D9-456C-A6A3-471DFC0E016D}" type="parTrans" cxnId="{02602E68-D206-47A7-9D7D-B0E412A1AE61}">
      <dgm:prSet/>
      <dgm:spPr/>
      <dgm:t>
        <a:bodyPr/>
        <a:lstStyle/>
        <a:p>
          <a:endParaRPr lang="es-ES"/>
        </a:p>
      </dgm:t>
    </dgm:pt>
    <dgm:pt modelId="{DEBDA3E2-8B2F-460F-8081-8CC1246E3B31}" type="sibTrans" cxnId="{02602E68-D206-47A7-9D7D-B0E412A1AE61}">
      <dgm:prSet/>
      <dgm:spPr/>
      <dgm:t>
        <a:bodyPr/>
        <a:lstStyle/>
        <a:p>
          <a:endParaRPr lang="es-ES"/>
        </a:p>
      </dgm:t>
    </dgm:pt>
    <dgm:pt modelId="{542CFB3C-8528-4487-B84D-D9029D7EC47A}">
      <dgm:prSet custT="1"/>
      <dgm:spPr/>
      <dgm:t>
        <a:bodyPr/>
        <a:lstStyle/>
        <a:p>
          <a:r>
            <a:rPr lang="es-ES" sz="1800" b="0" i="0" dirty="0"/>
            <a:t>4. Rescisión de la partición en las sucesiones y en las liquidaciones de sociedad conyugal o de sociedad patrimonial entre compañeros permanentes.</a:t>
          </a:r>
          <a:endParaRPr lang="es-ES" sz="1800" dirty="0"/>
        </a:p>
      </dgm:t>
    </dgm:pt>
    <dgm:pt modelId="{67FF525C-5970-4F7E-9E6B-E60DBB610EFA}" type="parTrans" cxnId="{B92264E6-0B44-4906-9120-C494DDF196C4}">
      <dgm:prSet/>
      <dgm:spPr/>
      <dgm:t>
        <a:bodyPr/>
        <a:lstStyle/>
        <a:p>
          <a:endParaRPr lang="es-CO"/>
        </a:p>
      </dgm:t>
    </dgm:pt>
    <dgm:pt modelId="{44720995-9B20-46C2-AA50-DF84508D7C13}" type="sibTrans" cxnId="{B92264E6-0B44-4906-9120-C494DDF196C4}">
      <dgm:prSet/>
      <dgm:spPr/>
      <dgm:t>
        <a:bodyPr/>
        <a:lstStyle/>
        <a:p>
          <a:endParaRPr lang="es-CO"/>
        </a:p>
      </dgm:t>
    </dgm:pt>
    <dgm:pt modelId="{2ED73110-4585-4253-B3BD-D14412B926E4}" type="pres">
      <dgm:prSet presAssocID="{BD56220A-717D-44DA-BBAD-CB77893A3EE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7B5D8A5A-84B5-4FF2-BCCE-5BF351F9570D}" type="pres">
      <dgm:prSet presAssocID="{1D0E7819-55BC-4F70-A2EB-9377A45F06E9}" presName="parenttextcomposite" presStyleCnt="0"/>
      <dgm:spPr/>
    </dgm:pt>
    <dgm:pt modelId="{BD022BBC-C43D-426E-A60B-BECD7B1E452A}" type="pres">
      <dgm:prSet presAssocID="{1D0E7819-55BC-4F70-A2EB-9377A45F06E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792965-5602-4B0E-BED9-2516CAABDEF9}" type="pres">
      <dgm:prSet presAssocID="{1D0E7819-55BC-4F70-A2EB-9377A45F06E9}" presName="composite" presStyleCnt="0"/>
      <dgm:spPr/>
    </dgm:pt>
    <dgm:pt modelId="{4606F571-E6F1-499F-8C76-009DC9780683}" type="pres">
      <dgm:prSet presAssocID="{1D0E7819-55BC-4F70-A2EB-9377A45F06E9}" presName="chevron1" presStyleLbl="alignNode1" presStyleIdx="0" presStyleCnt="28"/>
      <dgm:spPr/>
    </dgm:pt>
    <dgm:pt modelId="{88DF92B8-5397-4136-A528-9BAD09AE89EE}" type="pres">
      <dgm:prSet presAssocID="{1D0E7819-55BC-4F70-A2EB-9377A45F06E9}" presName="chevron2" presStyleLbl="alignNode1" presStyleIdx="1" presStyleCnt="28"/>
      <dgm:spPr/>
    </dgm:pt>
    <dgm:pt modelId="{A291190C-0229-4955-BB72-7DDCE8F75FAC}" type="pres">
      <dgm:prSet presAssocID="{1D0E7819-55BC-4F70-A2EB-9377A45F06E9}" presName="chevron3" presStyleLbl="alignNode1" presStyleIdx="2" presStyleCnt="28"/>
      <dgm:spPr/>
    </dgm:pt>
    <dgm:pt modelId="{D1D06E06-1E91-4CA0-8B9F-C577913715EA}" type="pres">
      <dgm:prSet presAssocID="{1D0E7819-55BC-4F70-A2EB-9377A45F06E9}" presName="chevron4" presStyleLbl="alignNode1" presStyleIdx="3" presStyleCnt="28"/>
      <dgm:spPr/>
    </dgm:pt>
    <dgm:pt modelId="{BC25E7A8-3C4F-4160-985E-E61DDD346E5B}" type="pres">
      <dgm:prSet presAssocID="{1D0E7819-55BC-4F70-A2EB-9377A45F06E9}" presName="chevron5" presStyleLbl="alignNode1" presStyleIdx="4" presStyleCnt="28"/>
      <dgm:spPr/>
    </dgm:pt>
    <dgm:pt modelId="{A5BB722C-81B3-4722-ADCB-1C1F9060FF3F}" type="pres">
      <dgm:prSet presAssocID="{1D0E7819-55BC-4F70-A2EB-9377A45F06E9}" presName="chevron6" presStyleLbl="alignNode1" presStyleIdx="5" presStyleCnt="28"/>
      <dgm:spPr/>
    </dgm:pt>
    <dgm:pt modelId="{CF9B4502-4372-4FFF-99B9-5912DE4009EE}" type="pres">
      <dgm:prSet presAssocID="{1D0E7819-55BC-4F70-A2EB-9377A45F06E9}" presName="chevron7" presStyleLbl="alignNode1" presStyleIdx="6" presStyleCnt="28"/>
      <dgm:spPr/>
    </dgm:pt>
    <dgm:pt modelId="{F664170D-CF7E-4261-88EF-6A5B1930B052}" type="pres">
      <dgm:prSet presAssocID="{1D0E7819-55BC-4F70-A2EB-9377A45F06E9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353C7-C9ED-42BF-A5B0-C4ED5360EF55}" type="pres">
      <dgm:prSet presAssocID="{18B8756B-E7B3-4C10-AD9F-E968A759AF7D}" presName="sibTrans" presStyleCnt="0"/>
      <dgm:spPr/>
    </dgm:pt>
    <dgm:pt modelId="{DDB699FC-DE60-4046-8BB6-9AB5C0F6BD51}" type="pres">
      <dgm:prSet presAssocID="{7D5E13EB-5BA4-4213-9644-6282CCB75F04}" presName="parenttextcomposite" presStyleCnt="0"/>
      <dgm:spPr/>
    </dgm:pt>
    <dgm:pt modelId="{4BF4F9CD-EB18-4F36-85DC-83345724D9D1}" type="pres">
      <dgm:prSet presAssocID="{7D5E13EB-5BA4-4213-9644-6282CCB75F0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DCB56-9D99-4031-A91A-EA3631B845BA}" type="pres">
      <dgm:prSet presAssocID="{7D5E13EB-5BA4-4213-9644-6282CCB75F04}" presName="composite" presStyleCnt="0"/>
      <dgm:spPr/>
    </dgm:pt>
    <dgm:pt modelId="{552E530A-0E38-47DB-A003-86EB12740872}" type="pres">
      <dgm:prSet presAssocID="{7D5E13EB-5BA4-4213-9644-6282CCB75F04}" presName="chevron1" presStyleLbl="alignNode1" presStyleIdx="7" presStyleCnt="28"/>
      <dgm:spPr/>
    </dgm:pt>
    <dgm:pt modelId="{4779860A-26A5-43FC-8924-2397A6469CDD}" type="pres">
      <dgm:prSet presAssocID="{7D5E13EB-5BA4-4213-9644-6282CCB75F04}" presName="chevron2" presStyleLbl="alignNode1" presStyleIdx="8" presStyleCnt="28"/>
      <dgm:spPr/>
    </dgm:pt>
    <dgm:pt modelId="{4507FEC0-9F0F-4619-A47A-EFF0154FC6D1}" type="pres">
      <dgm:prSet presAssocID="{7D5E13EB-5BA4-4213-9644-6282CCB75F04}" presName="chevron3" presStyleLbl="alignNode1" presStyleIdx="9" presStyleCnt="28"/>
      <dgm:spPr/>
    </dgm:pt>
    <dgm:pt modelId="{3565B284-6BD4-4BD9-91B0-EE1AF4FA140A}" type="pres">
      <dgm:prSet presAssocID="{7D5E13EB-5BA4-4213-9644-6282CCB75F04}" presName="chevron4" presStyleLbl="alignNode1" presStyleIdx="10" presStyleCnt="28"/>
      <dgm:spPr/>
    </dgm:pt>
    <dgm:pt modelId="{43E4571B-F09B-4673-B635-BF1253089AD0}" type="pres">
      <dgm:prSet presAssocID="{7D5E13EB-5BA4-4213-9644-6282CCB75F04}" presName="chevron5" presStyleLbl="alignNode1" presStyleIdx="11" presStyleCnt="28"/>
      <dgm:spPr/>
    </dgm:pt>
    <dgm:pt modelId="{DBF9C772-F387-44A3-8AAE-0365910AFD36}" type="pres">
      <dgm:prSet presAssocID="{7D5E13EB-5BA4-4213-9644-6282CCB75F04}" presName="chevron6" presStyleLbl="alignNode1" presStyleIdx="12" presStyleCnt="28"/>
      <dgm:spPr/>
    </dgm:pt>
    <dgm:pt modelId="{8F8B462F-AB58-46C8-8FBE-C8A9826BE3F9}" type="pres">
      <dgm:prSet presAssocID="{7D5E13EB-5BA4-4213-9644-6282CCB75F04}" presName="chevron7" presStyleLbl="alignNode1" presStyleIdx="13" presStyleCnt="28"/>
      <dgm:spPr/>
    </dgm:pt>
    <dgm:pt modelId="{A1DC108F-D793-469A-87F1-0BA69932DC70}" type="pres">
      <dgm:prSet presAssocID="{7D5E13EB-5BA4-4213-9644-6282CCB75F04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3AC71D-79BD-4A22-9BF9-BEA00BDBE227}" type="pres">
      <dgm:prSet presAssocID="{0FE61957-8442-4033-A3E5-3BF8C162ED40}" presName="sibTrans" presStyleCnt="0"/>
      <dgm:spPr/>
    </dgm:pt>
    <dgm:pt modelId="{4F106AB9-8596-4052-9830-4B3838BB8513}" type="pres">
      <dgm:prSet presAssocID="{A7AC70F0-C8DB-461B-AD15-42F71CF60BF5}" presName="parenttextcomposite" presStyleCnt="0"/>
      <dgm:spPr/>
    </dgm:pt>
    <dgm:pt modelId="{B2508A87-23A6-41AB-86CA-FC8A926B194E}" type="pres">
      <dgm:prSet presAssocID="{A7AC70F0-C8DB-461B-AD15-42F71CF60BF5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19FC5-EC37-4290-9AA0-5CCF7690D3CC}" type="pres">
      <dgm:prSet presAssocID="{A7AC70F0-C8DB-461B-AD15-42F71CF60BF5}" presName="composite" presStyleCnt="0"/>
      <dgm:spPr/>
    </dgm:pt>
    <dgm:pt modelId="{CAE8AC4D-4D53-46D1-A29C-E0672DA37142}" type="pres">
      <dgm:prSet presAssocID="{A7AC70F0-C8DB-461B-AD15-42F71CF60BF5}" presName="chevron1" presStyleLbl="alignNode1" presStyleIdx="14" presStyleCnt="28"/>
      <dgm:spPr/>
    </dgm:pt>
    <dgm:pt modelId="{1F1F980E-819F-4FF4-BF6C-5FC42E70D0FF}" type="pres">
      <dgm:prSet presAssocID="{A7AC70F0-C8DB-461B-AD15-42F71CF60BF5}" presName="chevron2" presStyleLbl="alignNode1" presStyleIdx="15" presStyleCnt="28"/>
      <dgm:spPr/>
    </dgm:pt>
    <dgm:pt modelId="{6BEBB135-169E-4C7D-92A2-5C9A35148E15}" type="pres">
      <dgm:prSet presAssocID="{A7AC70F0-C8DB-461B-AD15-42F71CF60BF5}" presName="chevron3" presStyleLbl="alignNode1" presStyleIdx="16" presStyleCnt="28"/>
      <dgm:spPr/>
    </dgm:pt>
    <dgm:pt modelId="{4B28ED7E-A4F9-4ECD-9705-E47B51C19B4E}" type="pres">
      <dgm:prSet presAssocID="{A7AC70F0-C8DB-461B-AD15-42F71CF60BF5}" presName="chevron4" presStyleLbl="alignNode1" presStyleIdx="17" presStyleCnt="28"/>
      <dgm:spPr/>
    </dgm:pt>
    <dgm:pt modelId="{E4274143-353E-429E-8FDE-C8758BAF6E66}" type="pres">
      <dgm:prSet presAssocID="{A7AC70F0-C8DB-461B-AD15-42F71CF60BF5}" presName="chevron5" presStyleLbl="alignNode1" presStyleIdx="18" presStyleCnt="28"/>
      <dgm:spPr/>
    </dgm:pt>
    <dgm:pt modelId="{16BC5069-24D1-49E4-B7E6-3302F6380B55}" type="pres">
      <dgm:prSet presAssocID="{A7AC70F0-C8DB-461B-AD15-42F71CF60BF5}" presName="chevron6" presStyleLbl="alignNode1" presStyleIdx="19" presStyleCnt="28"/>
      <dgm:spPr/>
    </dgm:pt>
    <dgm:pt modelId="{B19309A5-8968-4389-A25A-5690F8F476F5}" type="pres">
      <dgm:prSet presAssocID="{A7AC70F0-C8DB-461B-AD15-42F71CF60BF5}" presName="chevron7" presStyleLbl="alignNode1" presStyleIdx="20" presStyleCnt="28"/>
      <dgm:spPr/>
    </dgm:pt>
    <dgm:pt modelId="{1C63FAE0-1699-49BF-9047-82021E1B25B6}" type="pres">
      <dgm:prSet presAssocID="{A7AC70F0-C8DB-461B-AD15-42F71CF60BF5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ADA71-FD3C-4154-A748-C7CC7208C985}" type="pres">
      <dgm:prSet presAssocID="{8260436E-681A-4E7E-811B-C5D2BA503930}" presName="sibTrans" presStyleCnt="0"/>
      <dgm:spPr/>
    </dgm:pt>
    <dgm:pt modelId="{495A2DBC-11DE-4A3F-9EFE-79D1B6CFEDAC}" type="pres">
      <dgm:prSet presAssocID="{8C6FBEDC-1703-4FF5-B1A3-1495109DFA9F}" presName="parenttextcomposite" presStyleCnt="0"/>
      <dgm:spPr/>
    </dgm:pt>
    <dgm:pt modelId="{892992A7-4416-4787-A58B-32F06452DFDB}" type="pres">
      <dgm:prSet presAssocID="{8C6FBEDC-1703-4FF5-B1A3-1495109DFA9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81225-4A96-4D0B-A1C2-B59B5C5094F6}" type="pres">
      <dgm:prSet presAssocID="{8C6FBEDC-1703-4FF5-B1A3-1495109DFA9F}" presName="composite" presStyleCnt="0"/>
      <dgm:spPr/>
    </dgm:pt>
    <dgm:pt modelId="{BD403E47-A5E2-451A-A433-84C3FCC24A02}" type="pres">
      <dgm:prSet presAssocID="{8C6FBEDC-1703-4FF5-B1A3-1495109DFA9F}" presName="chevron1" presStyleLbl="alignNode1" presStyleIdx="21" presStyleCnt="28"/>
      <dgm:spPr/>
    </dgm:pt>
    <dgm:pt modelId="{C459C973-E012-4451-B5D9-B93EAA205F8D}" type="pres">
      <dgm:prSet presAssocID="{8C6FBEDC-1703-4FF5-B1A3-1495109DFA9F}" presName="chevron2" presStyleLbl="alignNode1" presStyleIdx="22" presStyleCnt="28"/>
      <dgm:spPr/>
    </dgm:pt>
    <dgm:pt modelId="{41686E3B-8490-4D24-ADD7-223416578997}" type="pres">
      <dgm:prSet presAssocID="{8C6FBEDC-1703-4FF5-B1A3-1495109DFA9F}" presName="chevron3" presStyleLbl="alignNode1" presStyleIdx="23" presStyleCnt="28"/>
      <dgm:spPr/>
    </dgm:pt>
    <dgm:pt modelId="{ADB89000-0332-4B7A-8C3D-3B58CF5E6AA1}" type="pres">
      <dgm:prSet presAssocID="{8C6FBEDC-1703-4FF5-B1A3-1495109DFA9F}" presName="chevron4" presStyleLbl="alignNode1" presStyleIdx="24" presStyleCnt="28"/>
      <dgm:spPr/>
    </dgm:pt>
    <dgm:pt modelId="{B1CB3516-1FAA-4C25-96A0-471CDFACE113}" type="pres">
      <dgm:prSet presAssocID="{8C6FBEDC-1703-4FF5-B1A3-1495109DFA9F}" presName="chevron5" presStyleLbl="alignNode1" presStyleIdx="25" presStyleCnt="28"/>
      <dgm:spPr/>
    </dgm:pt>
    <dgm:pt modelId="{E2198997-145C-424D-906E-42AAE639DB74}" type="pres">
      <dgm:prSet presAssocID="{8C6FBEDC-1703-4FF5-B1A3-1495109DFA9F}" presName="chevron6" presStyleLbl="alignNode1" presStyleIdx="26" presStyleCnt="28"/>
      <dgm:spPr/>
    </dgm:pt>
    <dgm:pt modelId="{CF409AE8-84FE-483B-8116-3FB36B4430C7}" type="pres">
      <dgm:prSet presAssocID="{8C6FBEDC-1703-4FF5-B1A3-1495109DFA9F}" presName="chevron7" presStyleLbl="alignNode1" presStyleIdx="27" presStyleCnt="28"/>
      <dgm:spPr/>
    </dgm:pt>
    <dgm:pt modelId="{E18CFB90-143F-4A74-88B6-06A435316CB4}" type="pres">
      <dgm:prSet presAssocID="{8C6FBEDC-1703-4FF5-B1A3-1495109DFA9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2264E6-0B44-4906-9120-C494DDF196C4}" srcId="{8C6FBEDC-1703-4FF5-B1A3-1495109DFA9F}" destId="{542CFB3C-8528-4487-B84D-D9029D7EC47A}" srcOrd="1" destOrd="0" parTransId="{67FF525C-5970-4F7E-9E6B-E60DBB610EFA}" sibTransId="{44720995-9B20-46C2-AA50-DF84508D7C13}"/>
    <dgm:cxn modelId="{524F491A-0124-435F-B8F6-D4A1FC2B4024}" type="presOf" srcId="{BD56220A-717D-44DA-BBAD-CB77893A3EEF}" destId="{2ED73110-4585-4253-B3BD-D14412B926E4}" srcOrd="0" destOrd="0" presId="urn:microsoft.com/office/officeart/2008/layout/VerticalAccentList"/>
    <dgm:cxn modelId="{E1808A78-9109-45AE-84D8-FD6427049573}" type="presOf" srcId="{D3CAF2B4-5A40-428A-8927-2A8DCA14DB8A}" destId="{E18CFB90-143F-4A74-88B6-06A435316CB4}" srcOrd="0" destOrd="0" presId="urn:microsoft.com/office/officeart/2008/layout/VerticalAccentList"/>
    <dgm:cxn modelId="{3645FF80-BBE0-45C0-97BF-34109E393959}" type="presOf" srcId="{542CFB3C-8528-4487-B84D-D9029D7EC47A}" destId="{E18CFB90-143F-4A74-88B6-06A435316CB4}" srcOrd="0" destOrd="1" presId="urn:microsoft.com/office/officeart/2008/layout/VerticalAccentList"/>
    <dgm:cxn modelId="{EA0642E2-0172-43BE-B9D2-4D98CEFE8D0B}" type="presOf" srcId="{F0962867-4557-4308-A098-8BACF0327A5D}" destId="{1C63FAE0-1699-49BF-9047-82021E1B25B6}" srcOrd="0" destOrd="0" presId="urn:microsoft.com/office/officeart/2008/layout/VerticalAccentList"/>
    <dgm:cxn modelId="{959728C3-B13B-4504-99F4-C215902D8CBB}" type="presOf" srcId="{1D0E7819-55BC-4F70-A2EB-9377A45F06E9}" destId="{BD022BBC-C43D-426E-A60B-BECD7B1E452A}" srcOrd="0" destOrd="0" presId="urn:microsoft.com/office/officeart/2008/layout/VerticalAccentList"/>
    <dgm:cxn modelId="{60872754-EB24-4A1E-BF97-92D23A29C316}" type="presOf" srcId="{3EF195D2-47CB-4EF5-9CEB-90BF69E7A7B8}" destId="{F664170D-CF7E-4261-88EF-6A5B1930B052}" srcOrd="0" destOrd="0" presId="urn:microsoft.com/office/officeart/2008/layout/VerticalAccentList"/>
    <dgm:cxn modelId="{FEBDD382-ED48-4E86-80A8-144DD1E96B31}" type="presOf" srcId="{8C6FBEDC-1703-4FF5-B1A3-1495109DFA9F}" destId="{892992A7-4416-4787-A58B-32F06452DFDB}" srcOrd="0" destOrd="0" presId="urn:microsoft.com/office/officeart/2008/layout/VerticalAccentList"/>
    <dgm:cxn modelId="{CCC8E457-7BCE-4EEC-860C-0D3CE64367DF}" type="presOf" srcId="{A3CF23A5-5AE8-4621-B4B8-1A5203C88A86}" destId="{A1DC108F-D793-469A-87F1-0BA69932DC70}" srcOrd="0" destOrd="0" presId="urn:microsoft.com/office/officeart/2008/layout/VerticalAccentList"/>
    <dgm:cxn modelId="{02602E68-D206-47A7-9D7D-B0E412A1AE61}" srcId="{8C6FBEDC-1703-4FF5-B1A3-1495109DFA9F}" destId="{D3CAF2B4-5A40-428A-8927-2A8DCA14DB8A}" srcOrd="0" destOrd="0" parTransId="{8A1F3C31-29D9-456C-A6A3-471DFC0E016D}" sibTransId="{DEBDA3E2-8B2F-460F-8081-8CC1246E3B31}"/>
    <dgm:cxn modelId="{375CF9A3-53D4-467D-9B80-A15F47DB5BCC}" type="presOf" srcId="{A7AC70F0-C8DB-461B-AD15-42F71CF60BF5}" destId="{B2508A87-23A6-41AB-86CA-FC8A926B194E}" srcOrd="0" destOrd="0" presId="urn:microsoft.com/office/officeart/2008/layout/VerticalAccentList"/>
    <dgm:cxn modelId="{E172E341-2BE6-4C1F-95E5-7D072230D953}" srcId="{A7AC70F0-C8DB-461B-AD15-42F71CF60BF5}" destId="{F0962867-4557-4308-A098-8BACF0327A5D}" srcOrd="0" destOrd="0" parTransId="{33087B57-34DA-4FE5-88B0-FC30ABDE6983}" sibTransId="{4300856E-CB36-42FE-B732-6707DEDE983A}"/>
    <dgm:cxn modelId="{D296494F-CB44-45A0-9406-3C77CC1BE85D}" type="presOf" srcId="{7D5E13EB-5BA4-4213-9644-6282CCB75F04}" destId="{4BF4F9CD-EB18-4F36-85DC-83345724D9D1}" srcOrd="0" destOrd="0" presId="urn:microsoft.com/office/officeart/2008/layout/VerticalAccentList"/>
    <dgm:cxn modelId="{BE8C605E-6A02-4A67-AC99-01B244D3390F}" srcId="{BD56220A-717D-44DA-BBAD-CB77893A3EEF}" destId="{1D0E7819-55BC-4F70-A2EB-9377A45F06E9}" srcOrd="0" destOrd="0" parTransId="{98C9A36E-88A8-4822-B5BC-D7AFC727BEFA}" sibTransId="{18B8756B-E7B3-4C10-AD9F-E968A759AF7D}"/>
    <dgm:cxn modelId="{AD16608C-3BF9-46BC-B68A-4CB5FEAEC95C}" srcId="{1D0E7819-55BC-4F70-A2EB-9377A45F06E9}" destId="{3EF195D2-47CB-4EF5-9CEB-90BF69E7A7B8}" srcOrd="0" destOrd="0" parTransId="{A9573044-2C84-4C44-A2F6-13EC9BACAF9B}" sibTransId="{343237D0-C06C-4411-BDB9-4E6ED1A073B5}"/>
    <dgm:cxn modelId="{21A903D5-681C-45B9-92C7-0918536CF446}" srcId="{BD56220A-717D-44DA-BBAD-CB77893A3EEF}" destId="{A7AC70F0-C8DB-461B-AD15-42F71CF60BF5}" srcOrd="2" destOrd="0" parTransId="{A7B04D40-4C12-4B0F-9F8B-C332C5F04816}" sibTransId="{8260436E-681A-4E7E-811B-C5D2BA503930}"/>
    <dgm:cxn modelId="{9F10A566-77D3-4623-B032-9A6CDF47A182}" srcId="{7D5E13EB-5BA4-4213-9644-6282CCB75F04}" destId="{A3CF23A5-5AE8-4621-B4B8-1A5203C88A86}" srcOrd="0" destOrd="0" parTransId="{C89643DD-BDB7-45D0-BDE8-D13003369C00}" sibTransId="{DDCF1995-32B3-4BE3-8A75-DFE11B6939DD}"/>
    <dgm:cxn modelId="{D1AF0066-D054-49C5-909E-C6F08AEAEC2B}" srcId="{BD56220A-717D-44DA-BBAD-CB77893A3EEF}" destId="{7D5E13EB-5BA4-4213-9644-6282CCB75F04}" srcOrd="1" destOrd="0" parTransId="{4657B9A7-C3BC-427A-98DC-7AA401DB741F}" sibTransId="{0FE61957-8442-4033-A3E5-3BF8C162ED40}"/>
    <dgm:cxn modelId="{71309187-5D7B-4325-A2C5-5DB258278B3D}" srcId="{BD56220A-717D-44DA-BBAD-CB77893A3EEF}" destId="{8C6FBEDC-1703-4FF5-B1A3-1495109DFA9F}" srcOrd="3" destOrd="0" parTransId="{8644A50F-5375-4083-84BA-7246A9F7893D}" sibTransId="{65DE98C2-D482-4ADB-A074-39B0CD219F82}"/>
    <dgm:cxn modelId="{8BEC4760-C9B2-4E96-AD79-6130F6072936}" type="presParOf" srcId="{2ED73110-4585-4253-B3BD-D14412B926E4}" destId="{7B5D8A5A-84B5-4FF2-BCCE-5BF351F9570D}" srcOrd="0" destOrd="0" presId="urn:microsoft.com/office/officeart/2008/layout/VerticalAccentList"/>
    <dgm:cxn modelId="{BAF36921-74C3-46B3-B219-B6573A162C50}" type="presParOf" srcId="{7B5D8A5A-84B5-4FF2-BCCE-5BF351F9570D}" destId="{BD022BBC-C43D-426E-A60B-BECD7B1E452A}" srcOrd="0" destOrd="0" presId="urn:microsoft.com/office/officeart/2008/layout/VerticalAccentList"/>
    <dgm:cxn modelId="{DE5D89BC-BEE2-42C2-99B5-F4FDADE5D667}" type="presParOf" srcId="{2ED73110-4585-4253-B3BD-D14412B926E4}" destId="{10792965-5602-4B0E-BED9-2516CAABDEF9}" srcOrd="1" destOrd="0" presId="urn:microsoft.com/office/officeart/2008/layout/VerticalAccentList"/>
    <dgm:cxn modelId="{57C0C7D1-CB26-4EC5-842A-32AD65E58CE8}" type="presParOf" srcId="{10792965-5602-4B0E-BED9-2516CAABDEF9}" destId="{4606F571-E6F1-499F-8C76-009DC9780683}" srcOrd="0" destOrd="0" presId="urn:microsoft.com/office/officeart/2008/layout/VerticalAccentList"/>
    <dgm:cxn modelId="{D3C4F00B-4FD2-437E-AA5B-C0C2A077CD00}" type="presParOf" srcId="{10792965-5602-4B0E-BED9-2516CAABDEF9}" destId="{88DF92B8-5397-4136-A528-9BAD09AE89EE}" srcOrd="1" destOrd="0" presId="urn:microsoft.com/office/officeart/2008/layout/VerticalAccentList"/>
    <dgm:cxn modelId="{86B52F5F-042B-43BC-888C-65702D51862E}" type="presParOf" srcId="{10792965-5602-4B0E-BED9-2516CAABDEF9}" destId="{A291190C-0229-4955-BB72-7DDCE8F75FAC}" srcOrd="2" destOrd="0" presId="urn:microsoft.com/office/officeart/2008/layout/VerticalAccentList"/>
    <dgm:cxn modelId="{CC16FEF2-1FC4-4DB3-ABCA-08135BA02B1A}" type="presParOf" srcId="{10792965-5602-4B0E-BED9-2516CAABDEF9}" destId="{D1D06E06-1E91-4CA0-8B9F-C577913715EA}" srcOrd="3" destOrd="0" presId="urn:microsoft.com/office/officeart/2008/layout/VerticalAccentList"/>
    <dgm:cxn modelId="{97C6543D-19E1-47E1-BDB7-4BF7E8F82270}" type="presParOf" srcId="{10792965-5602-4B0E-BED9-2516CAABDEF9}" destId="{BC25E7A8-3C4F-4160-985E-E61DDD346E5B}" srcOrd="4" destOrd="0" presId="urn:microsoft.com/office/officeart/2008/layout/VerticalAccentList"/>
    <dgm:cxn modelId="{B11BF0AD-6BD9-43D4-B505-5FED1DCC2880}" type="presParOf" srcId="{10792965-5602-4B0E-BED9-2516CAABDEF9}" destId="{A5BB722C-81B3-4722-ADCB-1C1F9060FF3F}" srcOrd="5" destOrd="0" presId="urn:microsoft.com/office/officeart/2008/layout/VerticalAccentList"/>
    <dgm:cxn modelId="{70C4D96F-833F-4071-9123-69687784E486}" type="presParOf" srcId="{10792965-5602-4B0E-BED9-2516CAABDEF9}" destId="{CF9B4502-4372-4FFF-99B9-5912DE4009EE}" srcOrd="6" destOrd="0" presId="urn:microsoft.com/office/officeart/2008/layout/VerticalAccentList"/>
    <dgm:cxn modelId="{89E965C1-3989-40DA-BF71-410F7A20FB3F}" type="presParOf" srcId="{10792965-5602-4B0E-BED9-2516CAABDEF9}" destId="{F664170D-CF7E-4261-88EF-6A5B1930B052}" srcOrd="7" destOrd="0" presId="urn:microsoft.com/office/officeart/2008/layout/VerticalAccentList"/>
    <dgm:cxn modelId="{53EAFB5A-6E89-4BEC-A953-18D8094D9DA9}" type="presParOf" srcId="{2ED73110-4585-4253-B3BD-D14412B926E4}" destId="{794353C7-C9ED-42BF-A5B0-C4ED5360EF55}" srcOrd="2" destOrd="0" presId="urn:microsoft.com/office/officeart/2008/layout/VerticalAccentList"/>
    <dgm:cxn modelId="{262D0500-0385-4B24-9CB9-0AE5BC5524A5}" type="presParOf" srcId="{2ED73110-4585-4253-B3BD-D14412B926E4}" destId="{DDB699FC-DE60-4046-8BB6-9AB5C0F6BD51}" srcOrd="3" destOrd="0" presId="urn:microsoft.com/office/officeart/2008/layout/VerticalAccentList"/>
    <dgm:cxn modelId="{7A0A54D4-0048-456F-BED3-814F8DD822D8}" type="presParOf" srcId="{DDB699FC-DE60-4046-8BB6-9AB5C0F6BD51}" destId="{4BF4F9CD-EB18-4F36-85DC-83345724D9D1}" srcOrd="0" destOrd="0" presId="urn:microsoft.com/office/officeart/2008/layout/VerticalAccentList"/>
    <dgm:cxn modelId="{49EB3449-605C-49CA-BC34-03A65DE54977}" type="presParOf" srcId="{2ED73110-4585-4253-B3BD-D14412B926E4}" destId="{71EDCB56-9D99-4031-A91A-EA3631B845BA}" srcOrd="4" destOrd="0" presId="urn:microsoft.com/office/officeart/2008/layout/VerticalAccentList"/>
    <dgm:cxn modelId="{FE6A7CAB-265C-4E90-8E0D-AF82BF18E2EE}" type="presParOf" srcId="{71EDCB56-9D99-4031-A91A-EA3631B845BA}" destId="{552E530A-0E38-47DB-A003-86EB12740872}" srcOrd="0" destOrd="0" presId="urn:microsoft.com/office/officeart/2008/layout/VerticalAccentList"/>
    <dgm:cxn modelId="{F772480C-CFCB-4D44-8CC2-BCB69D532AAA}" type="presParOf" srcId="{71EDCB56-9D99-4031-A91A-EA3631B845BA}" destId="{4779860A-26A5-43FC-8924-2397A6469CDD}" srcOrd="1" destOrd="0" presId="urn:microsoft.com/office/officeart/2008/layout/VerticalAccentList"/>
    <dgm:cxn modelId="{E845D1DD-1C55-4B79-A7DD-19650624BF24}" type="presParOf" srcId="{71EDCB56-9D99-4031-A91A-EA3631B845BA}" destId="{4507FEC0-9F0F-4619-A47A-EFF0154FC6D1}" srcOrd="2" destOrd="0" presId="urn:microsoft.com/office/officeart/2008/layout/VerticalAccentList"/>
    <dgm:cxn modelId="{24CABD5E-5A86-4084-9A65-BF92BEF8EB79}" type="presParOf" srcId="{71EDCB56-9D99-4031-A91A-EA3631B845BA}" destId="{3565B284-6BD4-4BD9-91B0-EE1AF4FA140A}" srcOrd="3" destOrd="0" presId="urn:microsoft.com/office/officeart/2008/layout/VerticalAccentList"/>
    <dgm:cxn modelId="{F0A500FF-4649-4714-A46A-3A4C9651391E}" type="presParOf" srcId="{71EDCB56-9D99-4031-A91A-EA3631B845BA}" destId="{43E4571B-F09B-4673-B635-BF1253089AD0}" srcOrd="4" destOrd="0" presId="urn:microsoft.com/office/officeart/2008/layout/VerticalAccentList"/>
    <dgm:cxn modelId="{926C7342-CB0F-4A70-9315-CF1384F920BC}" type="presParOf" srcId="{71EDCB56-9D99-4031-A91A-EA3631B845BA}" destId="{DBF9C772-F387-44A3-8AAE-0365910AFD36}" srcOrd="5" destOrd="0" presId="urn:microsoft.com/office/officeart/2008/layout/VerticalAccentList"/>
    <dgm:cxn modelId="{25FCF720-167B-4E70-A915-9ED2D1A086C9}" type="presParOf" srcId="{71EDCB56-9D99-4031-A91A-EA3631B845BA}" destId="{8F8B462F-AB58-46C8-8FBE-C8A9826BE3F9}" srcOrd="6" destOrd="0" presId="urn:microsoft.com/office/officeart/2008/layout/VerticalAccentList"/>
    <dgm:cxn modelId="{B1E356B0-61DE-44B9-B788-7D1B34963B50}" type="presParOf" srcId="{71EDCB56-9D99-4031-A91A-EA3631B845BA}" destId="{A1DC108F-D793-469A-87F1-0BA69932DC70}" srcOrd="7" destOrd="0" presId="urn:microsoft.com/office/officeart/2008/layout/VerticalAccentList"/>
    <dgm:cxn modelId="{47FEB987-384F-45DA-99E5-E7A8993982CF}" type="presParOf" srcId="{2ED73110-4585-4253-B3BD-D14412B926E4}" destId="{C03AC71D-79BD-4A22-9BF9-BEA00BDBE227}" srcOrd="5" destOrd="0" presId="urn:microsoft.com/office/officeart/2008/layout/VerticalAccentList"/>
    <dgm:cxn modelId="{128928AE-91B5-4EFE-A112-B7E094D6BA72}" type="presParOf" srcId="{2ED73110-4585-4253-B3BD-D14412B926E4}" destId="{4F106AB9-8596-4052-9830-4B3838BB8513}" srcOrd="6" destOrd="0" presId="urn:microsoft.com/office/officeart/2008/layout/VerticalAccentList"/>
    <dgm:cxn modelId="{F4346E44-F094-473B-8442-50BB77347242}" type="presParOf" srcId="{4F106AB9-8596-4052-9830-4B3838BB8513}" destId="{B2508A87-23A6-41AB-86CA-FC8A926B194E}" srcOrd="0" destOrd="0" presId="urn:microsoft.com/office/officeart/2008/layout/VerticalAccentList"/>
    <dgm:cxn modelId="{B802661C-F596-48E7-9031-DD4A0382427C}" type="presParOf" srcId="{2ED73110-4585-4253-B3BD-D14412B926E4}" destId="{BFE19FC5-EC37-4290-9AA0-5CCF7690D3CC}" srcOrd="7" destOrd="0" presId="urn:microsoft.com/office/officeart/2008/layout/VerticalAccentList"/>
    <dgm:cxn modelId="{2B353611-8956-46EC-B596-0C26647C9689}" type="presParOf" srcId="{BFE19FC5-EC37-4290-9AA0-5CCF7690D3CC}" destId="{CAE8AC4D-4D53-46D1-A29C-E0672DA37142}" srcOrd="0" destOrd="0" presId="urn:microsoft.com/office/officeart/2008/layout/VerticalAccentList"/>
    <dgm:cxn modelId="{8AEF1A44-C756-48B9-9F01-05B7D1E43259}" type="presParOf" srcId="{BFE19FC5-EC37-4290-9AA0-5CCF7690D3CC}" destId="{1F1F980E-819F-4FF4-BF6C-5FC42E70D0FF}" srcOrd="1" destOrd="0" presId="urn:microsoft.com/office/officeart/2008/layout/VerticalAccentList"/>
    <dgm:cxn modelId="{846F3EA5-7AAB-4915-BD60-6896AA54D8F2}" type="presParOf" srcId="{BFE19FC5-EC37-4290-9AA0-5CCF7690D3CC}" destId="{6BEBB135-169E-4C7D-92A2-5C9A35148E15}" srcOrd="2" destOrd="0" presId="urn:microsoft.com/office/officeart/2008/layout/VerticalAccentList"/>
    <dgm:cxn modelId="{93A1D75F-1C18-4E62-956E-C37943A0F6DE}" type="presParOf" srcId="{BFE19FC5-EC37-4290-9AA0-5CCF7690D3CC}" destId="{4B28ED7E-A4F9-4ECD-9705-E47B51C19B4E}" srcOrd="3" destOrd="0" presId="urn:microsoft.com/office/officeart/2008/layout/VerticalAccentList"/>
    <dgm:cxn modelId="{4629534D-20A7-4A00-88B9-0F5EDB10A75D}" type="presParOf" srcId="{BFE19FC5-EC37-4290-9AA0-5CCF7690D3CC}" destId="{E4274143-353E-429E-8FDE-C8758BAF6E66}" srcOrd="4" destOrd="0" presId="urn:microsoft.com/office/officeart/2008/layout/VerticalAccentList"/>
    <dgm:cxn modelId="{BCAA048B-BE61-43BF-B3CD-5261AB8DD18A}" type="presParOf" srcId="{BFE19FC5-EC37-4290-9AA0-5CCF7690D3CC}" destId="{16BC5069-24D1-49E4-B7E6-3302F6380B55}" srcOrd="5" destOrd="0" presId="urn:microsoft.com/office/officeart/2008/layout/VerticalAccentList"/>
    <dgm:cxn modelId="{C1F1BF41-33F6-40C9-BCF2-3DA26A29C035}" type="presParOf" srcId="{BFE19FC5-EC37-4290-9AA0-5CCF7690D3CC}" destId="{B19309A5-8968-4389-A25A-5690F8F476F5}" srcOrd="6" destOrd="0" presId="urn:microsoft.com/office/officeart/2008/layout/VerticalAccentList"/>
    <dgm:cxn modelId="{E4A92276-BD2F-4AD1-9CF3-A0D8045B69AA}" type="presParOf" srcId="{BFE19FC5-EC37-4290-9AA0-5CCF7690D3CC}" destId="{1C63FAE0-1699-49BF-9047-82021E1B25B6}" srcOrd="7" destOrd="0" presId="urn:microsoft.com/office/officeart/2008/layout/VerticalAccentList"/>
    <dgm:cxn modelId="{B0684B31-7732-4366-AD30-94B3920C923E}" type="presParOf" srcId="{2ED73110-4585-4253-B3BD-D14412B926E4}" destId="{AB6ADA71-FD3C-4154-A748-C7CC7208C985}" srcOrd="8" destOrd="0" presId="urn:microsoft.com/office/officeart/2008/layout/VerticalAccentList"/>
    <dgm:cxn modelId="{79B4991D-77C7-45EB-8DE2-E5EDB8206A36}" type="presParOf" srcId="{2ED73110-4585-4253-B3BD-D14412B926E4}" destId="{495A2DBC-11DE-4A3F-9EFE-79D1B6CFEDAC}" srcOrd="9" destOrd="0" presId="urn:microsoft.com/office/officeart/2008/layout/VerticalAccentList"/>
    <dgm:cxn modelId="{8FFB5FC6-833D-491C-818A-87F9390AAE77}" type="presParOf" srcId="{495A2DBC-11DE-4A3F-9EFE-79D1B6CFEDAC}" destId="{892992A7-4416-4787-A58B-32F06452DFDB}" srcOrd="0" destOrd="0" presId="urn:microsoft.com/office/officeart/2008/layout/VerticalAccentList"/>
    <dgm:cxn modelId="{FCAAD9FD-3386-4DC7-AE65-F6ADF657CE09}" type="presParOf" srcId="{2ED73110-4585-4253-B3BD-D14412B926E4}" destId="{1B581225-4A96-4D0B-A1C2-B59B5C5094F6}" srcOrd="10" destOrd="0" presId="urn:microsoft.com/office/officeart/2008/layout/VerticalAccentList"/>
    <dgm:cxn modelId="{964F64A1-C67E-4F25-B1FF-38C84ED65139}" type="presParOf" srcId="{1B581225-4A96-4D0B-A1C2-B59B5C5094F6}" destId="{BD403E47-A5E2-451A-A433-84C3FCC24A02}" srcOrd="0" destOrd="0" presId="urn:microsoft.com/office/officeart/2008/layout/VerticalAccentList"/>
    <dgm:cxn modelId="{DA7BC87A-1EAD-4716-8030-DA2C5FC50526}" type="presParOf" srcId="{1B581225-4A96-4D0B-A1C2-B59B5C5094F6}" destId="{C459C973-E012-4451-B5D9-B93EAA205F8D}" srcOrd="1" destOrd="0" presId="urn:microsoft.com/office/officeart/2008/layout/VerticalAccentList"/>
    <dgm:cxn modelId="{366C3269-20FF-4715-BB5B-AABE2135F58F}" type="presParOf" srcId="{1B581225-4A96-4D0B-A1C2-B59B5C5094F6}" destId="{41686E3B-8490-4D24-ADD7-223416578997}" srcOrd="2" destOrd="0" presId="urn:microsoft.com/office/officeart/2008/layout/VerticalAccentList"/>
    <dgm:cxn modelId="{8B78DB62-018D-45BC-98DE-433630326653}" type="presParOf" srcId="{1B581225-4A96-4D0B-A1C2-B59B5C5094F6}" destId="{ADB89000-0332-4B7A-8C3D-3B58CF5E6AA1}" srcOrd="3" destOrd="0" presId="urn:microsoft.com/office/officeart/2008/layout/VerticalAccentList"/>
    <dgm:cxn modelId="{E7718756-4525-4348-A981-049F0DEA6A28}" type="presParOf" srcId="{1B581225-4A96-4D0B-A1C2-B59B5C5094F6}" destId="{B1CB3516-1FAA-4C25-96A0-471CDFACE113}" srcOrd="4" destOrd="0" presId="urn:microsoft.com/office/officeart/2008/layout/VerticalAccentList"/>
    <dgm:cxn modelId="{1CAC079D-E02C-4451-BBCD-E76E0DA77A8A}" type="presParOf" srcId="{1B581225-4A96-4D0B-A1C2-B59B5C5094F6}" destId="{E2198997-145C-424D-906E-42AAE639DB74}" srcOrd="5" destOrd="0" presId="urn:microsoft.com/office/officeart/2008/layout/VerticalAccentList"/>
    <dgm:cxn modelId="{E7B61F10-55F4-4B3F-8757-F4B9867431B1}" type="presParOf" srcId="{1B581225-4A96-4D0B-A1C2-B59B5C5094F6}" destId="{CF409AE8-84FE-483B-8116-3FB36B4430C7}" srcOrd="6" destOrd="0" presId="urn:microsoft.com/office/officeart/2008/layout/VerticalAccentList"/>
    <dgm:cxn modelId="{74703EC4-763B-4AE4-9EA6-DE08D68B6CB9}" type="presParOf" srcId="{1B581225-4A96-4D0B-A1C2-B59B5C5094F6}" destId="{E18CFB90-143F-4A74-88B6-06A435316CB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6220A-717D-44DA-BBAD-CB77893A3EE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0E7819-55BC-4F70-A2EB-9377A45F06E9}">
      <dgm:prSet phldrT="[Texto]"/>
      <dgm:spPr/>
      <dgm:t>
        <a:bodyPr/>
        <a:lstStyle/>
        <a:p>
          <a:endParaRPr lang="es-ES" dirty="0"/>
        </a:p>
      </dgm:t>
    </dgm:pt>
    <dgm:pt modelId="{98C9A36E-88A8-4822-B5BC-D7AFC727BEFA}" type="parTrans" cxnId="{BE8C605E-6A02-4A67-AC99-01B244D3390F}">
      <dgm:prSet/>
      <dgm:spPr/>
      <dgm:t>
        <a:bodyPr/>
        <a:lstStyle/>
        <a:p>
          <a:endParaRPr lang="es-ES"/>
        </a:p>
      </dgm:t>
    </dgm:pt>
    <dgm:pt modelId="{18B8756B-E7B3-4C10-AD9F-E968A759AF7D}" type="sibTrans" cxnId="{BE8C605E-6A02-4A67-AC99-01B244D3390F}">
      <dgm:prSet/>
      <dgm:spPr/>
      <dgm:t>
        <a:bodyPr/>
        <a:lstStyle/>
        <a:p>
          <a:endParaRPr lang="es-ES"/>
        </a:p>
      </dgm:t>
    </dgm:pt>
    <dgm:pt modelId="{3EF195D2-47CB-4EF5-9CEB-90BF69E7A7B8}">
      <dgm:prSet phldrT="[Texto]" custT="1"/>
      <dgm:spPr/>
      <dgm:t>
        <a:bodyPr/>
        <a:lstStyle/>
        <a:p>
          <a:r>
            <a:rPr lang="es-ES" sz="1800" b="0" i="0" dirty="0"/>
            <a:t>5. Conflictos sobre capitulaciones matrimoniales.</a:t>
          </a:r>
          <a:endParaRPr lang="es-ES" sz="1800" dirty="0"/>
        </a:p>
      </dgm:t>
    </dgm:pt>
    <dgm:pt modelId="{A9573044-2C84-4C44-A2F6-13EC9BACAF9B}" type="parTrans" cxnId="{AD16608C-3BF9-46BC-B68A-4CB5FEAEC95C}">
      <dgm:prSet/>
      <dgm:spPr/>
      <dgm:t>
        <a:bodyPr/>
        <a:lstStyle/>
        <a:p>
          <a:endParaRPr lang="es-ES"/>
        </a:p>
      </dgm:t>
    </dgm:pt>
    <dgm:pt modelId="{343237D0-C06C-4411-BDB9-4E6ED1A073B5}" type="sibTrans" cxnId="{AD16608C-3BF9-46BC-B68A-4CB5FEAEC95C}">
      <dgm:prSet/>
      <dgm:spPr/>
      <dgm:t>
        <a:bodyPr/>
        <a:lstStyle/>
        <a:p>
          <a:endParaRPr lang="es-ES"/>
        </a:p>
      </dgm:t>
    </dgm:pt>
    <dgm:pt modelId="{7D5E13EB-5BA4-4213-9644-6282CCB75F04}">
      <dgm:prSet phldrT="[Texto]"/>
      <dgm:spPr/>
      <dgm:t>
        <a:bodyPr/>
        <a:lstStyle/>
        <a:p>
          <a:endParaRPr lang="es-ES" dirty="0"/>
        </a:p>
      </dgm:t>
    </dgm:pt>
    <dgm:pt modelId="{4657B9A7-C3BC-427A-98DC-7AA401DB741F}" type="parTrans" cxnId="{D1AF0066-D054-49C5-909E-C6F08AEAEC2B}">
      <dgm:prSet/>
      <dgm:spPr/>
      <dgm:t>
        <a:bodyPr/>
        <a:lstStyle/>
        <a:p>
          <a:endParaRPr lang="es-ES"/>
        </a:p>
      </dgm:t>
    </dgm:pt>
    <dgm:pt modelId="{0FE61957-8442-4033-A3E5-3BF8C162ED40}" type="sibTrans" cxnId="{D1AF0066-D054-49C5-909E-C6F08AEAEC2B}">
      <dgm:prSet/>
      <dgm:spPr/>
      <dgm:t>
        <a:bodyPr/>
        <a:lstStyle/>
        <a:p>
          <a:endParaRPr lang="es-ES"/>
        </a:p>
      </dgm:t>
    </dgm:pt>
    <dgm:pt modelId="{A3CF23A5-5AE8-4621-B4B8-1A5203C88A86}">
      <dgm:prSet phldrT="[Texto]" custT="1"/>
      <dgm:spPr/>
      <dgm:t>
        <a:bodyPr/>
        <a:lstStyle/>
        <a:p>
          <a:r>
            <a:rPr lang="es-ES" sz="1800" b="0" i="0" dirty="0"/>
            <a:t>6. Controversias entre cónyuges sobre la dirección conjunta del hogar y entre padres sobre el ejercicio de la autoridad paterna o la patria potestad.</a:t>
          </a:r>
          <a:endParaRPr lang="es-ES" sz="1800" dirty="0"/>
        </a:p>
      </dgm:t>
    </dgm:pt>
    <dgm:pt modelId="{C89643DD-BDB7-45D0-BDE8-D13003369C00}" type="parTrans" cxnId="{9F10A566-77D3-4623-B032-9A6CDF47A182}">
      <dgm:prSet/>
      <dgm:spPr/>
      <dgm:t>
        <a:bodyPr/>
        <a:lstStyle/>
        <a:p>
          <a:endParaRPr lang="es-ES"/>
        </a:p>
      </dgm:t>
    </dgm:pt>
    <dgm:pt modelId="{DDCF1995-32B3-4BE3-8A75-DFE11B6939DD}" type="sibTrans" cxnId="{9F10A566-77D3-4623-B032-9A6CDF47A182}">
      <dgm:prSet/>
      <dgm:spPr/>
      <dgm:t>
        <a:bodyPr/>
        <a:lstStyle/>
        <a:p>
          <a:endParaRPr lang="es-ES"/>
        </a:p>
      </dgm:t>
    </dgm:pt>
    <dgm:pt modelId="{A7AC70F0-C8DB-461B-AD15-42F71CF60BF5}">
      <dgm:prSet phldrT="[Texto]"/>
      <dgm:spPr/>
      <dgm:t>
        <a:bodyPr/>
        <a:lstStyle/>
        <a:p>
          <a:endParaRPr lang="es-ES" dirty="0"/>
        </a:p>
      </dgm:t>
    </dgm:pt>
    <dgm:pt modelId="{A7B04D40-4C12-4B0F-9F8B-C332C5F04816}" type="parTrans" cxnId="{21A903D5-681C-45B9-92C7-0918536CF446}">
      <dgm:prSet/>
      <dgm:spPr/>
      <dgm:t>
        <a:bodyPr/>
        <a:lstStyle/>
        <a:p>
          <a:endParaRPr lang="es-ES"/>
        </a:p>
      </dgm:t>
    </dgm:pt>
    <dgm:pt modelId="{8260436E-681A-4E7E-811B-C5D2BA503930}" type="sibTrans" cxnId="{21A903D5-681C-45B9-92C7-0918536CF446}">
      <dgm:prSet/>
      <dgm:spPr/>
      <dgm:t>
        <a:bodyPr/>
        <a:lstStyle/>
        <a:p>
          <a:endParaRPr lang="es-ES"/>
        </a:p>
      </dgm:t>
    </dgm:pt>
    <dgm:pt modelId="{F0962867-4557-4308-A098-8BACF0327A5D}">
      <dgm:prSet phldrT="[Texto]" custT="1"/>
      <dgm:spPr/>
      <dgm:t>
        <a:bodyPr/>
        <a:lstStyle/>
        <a:p>
          <a:r>
            <a:rPr lang="es-ES" sz="1800" b="0" i="0" dirty="0"/>
            <a:t>7. Separación de bienes y de cuerpos.</a:t>
          </a:r>
          <a:endParaRPr lang="es-ES" sz="1800" dirty="0"/>
        </a:p>
      </dgm:t>
    </dgm:pt>
    <dgm:pt modelId="{33087B57-34DA-4FE5-88B0-FC30ABDE6983}" type="parTrans" cxnId="{E172E341-2BE6-4C1F-95E5-7D072230D953}">
      <dgm:prSet/>
      <dgm:spPr/>
      <dgm:t>
        <a:bodyPr/>
        <a:lstStyle/>
        <a:p>
          <a:endParaRPr lang="es-ES"/>
        </a:p>
      </dgm:t>
    </dgm:pt>
    <dgm:pt modelId="{4300856E-CB36-42FE-B732-6707DEDE983A}" type="sibTrans" cxnId="{E172E341-2BE6-4C1F-95E5-7D072230D953}">
      <dgm:prSet/>
      <dgm:spPr/>
      <dgm:t>
        <a:bodyPr/>
        <a:lstStyle/>
        <a:p>
          <a:endParaRPr lang="es-ES"/>
        </a:p>
      </dgm:t>
    </dgm:pt>
    <dgm:pt modelId="{8C6FBEDC-1703-4FF5-B1A3-1495109DFA9F}">
      <dgm:prSet phldrT="[Texto]"/>
      <dgm:spPr/>
      <dgm:t>
        <a:bodyPr/>
        <a:lstStyle/>
        <a:p>
          <a:endParaRPr lang="es-ES" dirty="0"/>
        </a:p>
      </dgm:t>
    </dgm:pt>
    <dgm:pt modelId="{8644A50F-5375-4083-84BA-7246A9F7893D}" type="parTrans" cxnId="{71309187-5D7B-4325-A2C5-5DB258278B3D}">
      <dgm:prSet/>
      <dgm:spPr/>
      <dgm:t>
        <a:bodyPr/>
        <a:lstStyle/>
        <a:p>
          <a:endParaRPr lang="es-ES"/>
        </a:p>
      </dgm:t>
    </dgm:pt>
    <dgm:pt modelId="{65DE98C2-D482-4ADB-A074-39B0CD219F82}" type="sibTrans" cxnId="{71309187-5D7B-4325-A2C5-5DB258278B3D}">
      <dgm:prSet/>
      <dgm:spPr/>
      <dgm:t>
        <a:bodyPr/>
        <a:lstStyle/>
        <a:p>
          <a:endParaRPr lang="es-ES"/>
        </a:p>
      </dgm:t>
    </dgm:pt>
    <dgm:pt modelId="{D3CAF2B4-5A40-428A-8927-2A8DCA14DB8A}">
      <dgm:prSet phldrT="[Texto]" custT="1"/>
      <dgm:spPr/>
      <dgm:t>
        <a:bodyPr/>
        <a:lstStyle/>
        <a:p>
          <a:endParaRPr lang="es-ES" sz="1800" dirty="0"/>
        </a:p>
      </dgm:t>
    </dgm:pt>
    <dgm:pt modelId="{8A1F3C31-29D9-456C-A6A3-471DFC0E016D}" type="parTrans" cxnId="{02602E68-D206-47A7-9D7D-B0E412A1AE61}">
      <dgm:prSet/>
      <dgm:spPr/>
      <dgm:t>
        <a:bodyPr/>
        <a:lstStyle/>
        <a:p>
          <a:endParaRPr lang="es-ES"/>
        </a:p>
      </dgm:t>
    </dgm:pt>
    <dgm:pt modelId="{DEBDA3E2-8B2F-460F-8081-8CC1246E3B31}" type="sibTrans" cxnId="{02602E68-D206-47A7-9D7D-B0E412A1AE61}">
      <dgm:prSet/>
      <dgm:spPr/>
      <dgm:t>
        <a:bodyPr/>
        <a:lstStyle/>
        <a:p>
          <a:endParaRPr lang="es-ES"/>
        </a:p>
      </dgm:t>
    </dgm:pt>
    <dgm:pt modelId="{542CFB3C-8528-4487-B84D-D9029D7EC47A}">
      <dgm:prSet custT="1"/>
      <dgm:spPr/>
      <dgm:t>
        <a:bodyPr/>
        <a:lstStyle/>
        <a:p>
          <a:r>
            <a:rPr lang="es-ES" sz="1800" b="0" i="0" dirty="0"/>
            <a:t>8. En todos aquellos que no estén expresamente exceptuados por la ley.</a:t>
          </a:r>
          <a:endParaRPr lang="es-ES" sz="1800" dirty="0"/>
        </a:p>
      </dgm:t>
    </dgm:pt>
    <dgm:pt modelId="{67FF525C-5970-4F7E-9E6B-E60DBB610EFA}" type="parTrans" cxnId="{B92264E6-0B44-4906-9120-C494DDF196C4}">
      <dgm:prSet/>
      <dgm:spPr/>
      <dgm:t>
        <a:bodyPr/>
        <a:lstStyle/>
        <a:p>
          <a:endParaRPr lang="es-CO"/>
        </a:p>
      </dgm:t>
    </dgm:pt>
    <dgm:pt modelId="{44720995-9B20-46C2-AA50-DF84508D7C13}" type="sibTrans" cxnId="{B92264E6-0B44-4906-9120-C494DDF196C4}">
      <dgm:prSet/>
      <dgm:spPr/>
      <dgm:t>
        <a:bodyPr/>
        <a:lstStyle/>
        <a:p>
          <a:endParaRPr lang="es-CO"/>
        </a:p>
      </dgm:t>
    </dgm:pt>
    <dgm:pt modelId="{2ED73110-4585-4253-B3BD-D14412B926E4}" type="pres">
      <dgm:prSet presAssocID="{BD56220A-717D-44DA-BBAD-CB77893A3EE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7B5D8A5A-84B5-4FF2-BCCE-5BF351F9570D}" type="pres">
      <dgm:prSet presAssocID="{1D0E7819-55BC-4F70-A2EB-9377A45F06E9}" presName="parenttextcomposite" presStyleCnt="0"/>
      <dgm:spPr/>
    </dgm:pt>
    <dgm:pt modelId="{BD022BBC-C43D-426E-A60B-BECD7B1E452A}" type="pres">
      <dgm:prSet presAssocID="{1D0E7819-55BC-4F70-A2EB-9377A45F06E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792965-5602-4B0E-BED9-2516CAABDEF9}" type="pres">
      <dgm:prSet presAssocID="{1D0E7819-55BC-4F70-A2EB-9377A45F06E9}" presName="composite" presStyleCnt="0"/>
      <dgm:spPr/>
    </dgm:pt>
    <dgm:pt modelId="{4606F571-E6F1-499F-8C76-009DC9780683}" type="pres">
      <dgm:prSet presAssocID="{1D0E7819-55BC-4F70-A2EB-9377A45F06E9}" presName="chevron1" presStyleLbl="alignNode1" presStyleIdx="0" presStyleCnt="28"/>
      <dgm:spPr/>
    </dgm:pt>
    <dgm:pt modelId="{88DF92B8-5397-4136-A528-9BAD09AE89EE}" type="pres">
      <dgm:prSet presAssocID="{1D0E7819-55BC-4F70-A2EB-9377A45F06E9}" presName="chevron2" presStyleLbl="alignNode1" presStyleIdx="1" presStyleCnt="28"/>
      <dgm:spPr/>
    </dgm:pt>
    <dgm:pt modelId="{A291190C-0229-4955-BB72-7DDCE8F75FAC}" type="pres">
      <dgm:prSet presAssocID="{1D0E7819-55BC-4F70-A2EB-9377A45F06E9}" presName="chevron3" presStyleLbl="alignNode1" presStyleIdx="2" presStyleCnt="28"/>
      <dgm:spPr/>
    </dgm:pt>
    <dgm:pt modelId="{D1D06E06-1E91-4CA0-8B9F-C577913715EA}" type="pres">
      <dgm:prSet presAssocID="{1D0E7819-55BC-4F70-A2EB-9377A45F06E9}" presName="chevron4" presStyleLbl="alignNode1" presStyleIdx="3" presStyleCnt="28"/>
      <dgm:spPr/>
    </dgm:pt>
    <dgm:pt modelId="{BC25E7A8-3C4F-4160-985E-E61DDD346E5B}" type="pres">
      <dgm:prSet presAssocID="{1D0E7819-55BC-4F70-A2EB-9377A45F06E9}" presName="chevron5" presStyleLbl="alignNode1" presStyleIdx="4" presStyleCnt="28"/>
      <dgm:spPr/>
    </dgm:pt>
    <dgm:pt modelId="{A5BB722C-81B3-4722-ADCB-1C1F9060FF3F}" type="pres">
      <dgm:prSet presAssocID="{1D0E7819-55BC-4F70-A2EB-9377A45F06E9}" presName="chevron6" presStyleLbl="alignNode1" presStyleIdx="5" presStyleCnt="28"/>
      <dgm:spPr/>
    </dgm:pt>
    <dgm:pt modelId="{CF9B4502-4372-4FFF-99B9-5912DE4009EE}" type="pres">
      <dgm:prSet presAssocID="{1D0E7819-55BC-4F70-A2EB-9377A45F06E9}" presName="chevron7" presStyleLbl="alignNode1" presStyleIdx="6" presStyleCnt="28"/>
      <dgm:spPr/>
    </dgm:pt>
    <dgm:pt modelId="{F664170D-CF7E-4261-88EF-6A5B1930B052}" type="pres">
      <dgm:prSet presAssocID="{1D0E7819-55BC-4F70-A2EB-9377A45F06E9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353C7-C9ED-42BF-A5B0-C4ED5360EF55}" type="pres">
      <dgm:prSet presAssocID="{18B8756B-E7B3-4C10-AD9F-E968A759AF7D}" presName="sibTrans" presStyleCnt="0"/>
      <dgm:spPr/>
    </dgm:pt>
    <dgm:pt modelId="{DDB699FC-DE60-4046-8BB6-9AB5C0F6BD51}" type="pres">
      <dgm:prSet presAssocID="{7D5E13EB-5BA4-4213-9644-6282CCB75F04}" presName="parenttextcomposite" presStyleCnt="0"/>
      <dgm:spPr/>
    </dgm:pt>
    <dgm:pt modelId="{4BF4F9CD-EB18-4F36-85DC-83345724D9D1}" type="pres">
      <dgm:prSet presAssocID="{7D5E13EB-5BA4-4213-9644-6282CCB75F0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DCB56-9D99-4031-A91A-EA3631B845BA}" type="pres">
      <dgm:prSet presAssocID="{7D5E13EB-5BA4-4213-9644-6282CCB75F04}" presName="composite" presStyleCnt="0"/>
      <dgm:spPr/>
    </dgm:pt>
    <dgm:pt modelId="{552E530A-0E38-47DB-A003-86EB12740872}" type="pres">
      <dgm:prSet presAssocID="{7D5E13EB-5BA4-4213-9644-6282CCB75F04}" presName="chevron1" presStyleLbl="alignNode1" presStyleIdx="7" presStyleCnt="28"/>
      <dgm:spPr/>
    </dgm:pt>
    <dgm:pt modelId="{4779860A-26A5-43FC-8924-2397A6469CDD}" type="pres">
      <dgm:prSet presAssocID="{7D5E13EB-5BA4-4213-9644-6282CCB75F04}" presName="chevron2" presStyleLbl="alignNode1" presStyleIdx="8" presStyleCnt="28"/>
      <dgm:spPr/>
    </dgm:pt>
    <dgm:pt modelId="{4507FEC0-9F0F-4619-A47A-EFF0154FC6D1}" type="pres">
      <dgm:prSet presAssocID="{7D5E13EB-5BA4-4213-9644-6282CCB75F04}" presName="chevron3" presStyleLbl="alignNode1" presStyleIdx="9" presStyleCnt="28"/>
      <dgm:spPr/>
    </dgm:pt>
    <dgm:pt modelId="{3565B284-6BD4-4BD9-91B0-EE1AF4FA140A}" type="pres">
      <dgm:prSet presAssocID="{7D5E13EB-5BA4-4213-9644-6282CCB75F04}" presName="chevron4" presStyleLbl="alignNode1" presStyleIdx="10" presStyleCnt="28"/>
      <dgm:spPr/>
    </dgm:pt>
    <dgm:pt modelId="{43E4571B-F09B-4673-B635-BF1253089AD0}" type="pres">
      <dgm:prSet presAssocID="{7D5E13EB-5BA4-4213-9644-6282CCB75F04}" presName="chevron5" presStyleLbl="alignNode1" presStyleIdx="11" presStyleCnt="28"/>
      <dgm:spPr/>
    </dgm:pt>
    <dgm:pt modelId="{DBF9C772-F387-44A3-8AAE-0365910AFD36}" type="pres">
      <dgm:prSet presAssocID="{7D5E13EB-5BA4-4213-9644-6282CCB75F04}" presName="chevron6" presStyleLbl="alignNode1" presStyleIdx="12" presStyleCnt="28"/>
      <dgm:spPr/>
    </dgm:pt>
    <dgm:pt modelId="{8F8B462F-AB58-46C8-8FBE-C8A9826BE3F9}" type="pres">
      <dgm:prSet presAssocID="{7D5E13EB-5BA4-4213-9644-6282CCB75F04}" presName="chevron7" presStyleLbl="alignNode1" presStyleIdx="13" presStyleCnt="28"/>
      <dgm:spPr/>
    </dgm:pt>
    <dgm:pt modelId="{A1DC108F-D793-469A-87F1-0BA69932DC70}" type="pres">
      <dgm:prSet presAssocID="{7D5E13EB-5BA4-4213-9644-6282CCB75F04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3AC71D-79BD-4A22-9BF9-BEA00BDBE227}" type="pres">
      <dgm:prSet presAssocID="{0FE61957-8442-4033-A3E5-3BF8C162ED40}" presName="sibTrans" presStyleCnt="0"/>
      <dgm:spPr/>
    </dgm:pt>
    <dgm:pt modelId="{4F106AB9-8596-4052-9830-4B3838BB8513}" type="pres">
      <dgm:prSet presAssocID="{A7AC70F0-C8DB-461B-AD15-42F71CF60BF5}" presName="parenttextcomposite" presStyleCnt="0"/>
      <dgm:spPr/>
    </dgm:pt>
    <dgm:pt modelId="{B2508A87-23A6-41AB-86CA-FC8A926B194E}" type="pres">
      <dgm:prSet presAssocID="{A7AC70F0-C8DB-461B-AD15-42F71CF60BF5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19FC5-EC37-4290-9AA0-5CCF7690D3CC}" type="pres">
      <dgm:prSet presAssocID="{A7AC70F0-C8DB-461B-AD15-42F71CF60BF5}" presName="composite" presStyleCnt="0"/>
      <dgm:spPr/>
    </dgm:pt>
    <dgm:pt modelId="{CAE8AC4D-4D53-46D1-A29C-E0672DA37142}" type="pres">
      <dgm:prSet presAssocID="{A7AC70F0-C8DB-461B-AD15-42F71CF60BF5}" presName="chevron1" presStyleLbl="alignNode1" presStyleIdx="14" presStyleCnt="28"/>
      <dgm:spPr/>
    </dgm:pt>
    <dgm:pt modelId="{1F1F980E-819F-4FF4-BF6C-5FC42E70D0FF}" type="pres">
      <dgm:prSet presAssocID="{A7AC70F0-C8DB-461B-AD15-42F71CF60BF5}" presName="chevron2" presStyleLbl="alignNode1" presStyleIdx="15" presStyleCnt="28"/>
      <dgm:spPr/>
    </dgm:pt>
    <dgm:pt modelId="{6BEBB135-169E-4C7D-92A2-5C9A35148E15}" type="pres">
      <dgm:prSet presAssocID="{A7AC70F0-C8DB-461B-AD15-42F71CF60BF5}" presName="chevron3" presStyleLbl="alignNode1" presStyleIdx="16" presStyleCnt="28"/>
      <dgm:spPr/>
    </dgm:pt>
    <dgm:pt modelId="{4B28ED7E-A4F9-4ECD-9705-E47B51C19B4E}" type="pres">
      <dgm:prSet presAssocID="{A7AC70F0-C8DB-461B-AD15-42F71CF60BF5}" presName="chevron4" presStyleLbl="alignNode1" presStyleIdx="17" presStyleCnt="28"/>
      <dgm:spPr/>
    </dgm:pt>
    <dgm:pt modelId="{E4274143-353E-429E-8FDE-C8758BAF6E66}" type="pres">
      <dgm:prSet presAssocID="{A7AC70F0-C8DB-461B-AD15-42F71CF60BF5}" presName="chevron5" presStyleLbl="alignNode1" presStyleIdx="18" presStyleCnt="28"/>
      <dgm:spPr/>
    </dgm:pt>
    <dgm:pt modelId="{16BC5069-24D1-49E4-B7E6-3302F6380B55}" type="pres">
      <dgm:prSet presAssocID="{A7AC70F0-C8DB-461B-AD15-42F71CF60BF5}" presName="chevron6" presStyleLbl="alignNode1" presStyleIdx="19" presStyleCnt="28"/>
      <dgm:spPr/>
    </dgm:pt>
    <dgm:pt modelId="{B19309A5-8968-4389-A25A-5690F8F476F5}" type="pres">
      <dgm:prSet presAssocID="{A7AC70F0-C8DB-461B-AD15-42F71CF60BF5}" presName="chevron7" presStyleLbl="alignNode1" presStyleIdx="20" presStyleCnt="28"/>
      <dgm:spPr/>
    </dgm:pt>
    <dgm:pt modelId="{1C63FAE0-1699-49BF-9047-82021E1B25B6}" type="pres">
      <dgm:prSet presAssocID="{A7AC70F0-C8DB-461B-AD15-42F71CF60BF5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ADA71-FD3C-4154-A748-C7CC7208C985}" type="pres">
      <dgm:prSet presAssocID="{8260436E-681A-4E7E-811B-C5D2BA503930}" presName="sibTrans" presStyleCnt="0"/>
      <dgm:spPr/>
    </dgm:pt>
    <dgm:pt modelId="{495A2DBC-11DE-4A3F-9EFE-79D1B6CFEDAC}" type="pres">
      <dgm:prSet presAssocID="{8C6FBEDC-1703-4FF5-B1A3-1495109DFA9F}" presName="parenttextcomposite" presStyleCnt="0"/>
      <dgm:spPr/>
    </dgm:pt>
    <dgm:pt modelId="{892992A7-4416-4787-A58B-32F06452DFDB}" type="pres">
      <dgm:prSet presAssocID="{8C6FBEDC-1703-4FF5-B1A3-1495109DFA9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81225-4A96-4D0B-A1C2-B59B5C5094F6}" type="pres">
      <dgm:prSet presAssocID="{8C6FBEDC-1703-4FF5-B1A3-1495109DFA9F}" presName="composite" presStyleCnt="0"/>
      <dgm:spPr/>
    </dgm:pt>
    <dgm:pt modelId="{BD403E47-A5E2-451A-A433-84C3FCC24A02}" type="pres">
      <dgm:prSet presAssocID="{8C6FBEDC-1703-4FF5-B1A3-1495109DFA9F}" presName="chevron1" presStyleLbl="alignNode1" presStyleIdx="21" presStyleCnt="28"/>
      <dgm:spPr/>
    </dgm:pt>
    <dgm:pt modelId="{C459C973-E012-4451-B5D9-B93EAA205F8D}" type="pres">
      <dgm:prSet presAssocID="{8C6FBEDC-1703-4FF5-B1A3-1495109DFA9F}" presName="chevron2" presStyleLbl="alignNode1" presStyleIdx="22" presStyleCnt="28"/>
      <dgm:spPr/>
    </dgm:pt>
    <dgm:pt modelId="{41686E3B-8490-4D24-ADD7-223416578997}" type="pres">
      <dgm:prSet presAssocID="{8C6FBEDC-1703-4FF5-B1A3-1495109DFA9F}" presName="chevron3" presStyleLbl="alignNode1" presStyleIdx="23" presStyleCnt="28"/>
      <dgm:spPr/>
    </dgm:pt>
    <dgm:pt modelId="{ADB89000-0332-4B7A-8C3D-3B58CF5E6AA1}" type="pres">
      <dgm:prSet presAssocID="{8C6FBEDC-1703-4FF5-B1A3-1495109DFA9F}" presName="chevron4" presStyleLbl="alignNode1" presStyleIdx="24" presStyleCnt="28"/>
      <dgm:spPr/>
    </dgm:pt>
    <dgm:pt modelId="{B1CB3516-1FAA-4C25-96A0-471CDFACE113}" type="pres">
      <dgm:prSet presAssocID="{8C6FBEDC-1703-4FF5-B1A3-1495109DFA9F}" presName="chevron5" presStyleLbl="alignNode1" presStyleIdx="25" presStyleCnt="28"/>
      <dgm:spPr/>
    </dgm:pt>
    <dgm:pt modelId="{E2198997-145C-424D-906E-42AAE639DB74}" type="pres">
      <dgm:prSet presAssocID="{8C6FBEDC-1703-4FF5-B1A3-1495109DFA9F}" presName="chevron6" presStyleLbl="alignNode1" presStyleIdx="26" presStyleCnt="28"/>
      <dgm:spPr/>
    </dgm:pt>
    <dgm:pt modelId="{CF409AE8-84FE-483B-8116-3FB36B4430C7}" type="pres">
      <dgm:prSet presAssocID="{8C6FBEDC-1703-4FF5-B1A3-1495109DFA9F}" presName="chevron7" presStyleLbl="alignNode1" presStyleIdx="27" presStyleCnt="28"/>
      <dgm:spPr/>
    </dgm:pt>
    <dgm:pt modelId="{E18CFB90-143F-4A74-88B6-06A435316CB4}" type="pres">
      <dgm:prSet presAssocID="{8C6FBEDC-1703-4FF5-B1A3-1495109DFA9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2264E6-0B44-4906-9120-C494DDF196C4}" srcId="{8C6FBEDC-1703-4FF5-B1A3-1495109DFA9F}" destId="{542CFB3C-8528-4487-B84D-D9029D7EC47A}" srcOrd="1" destOrd="0" parTransId="{67FF525C-5970-4F7E-9E6B-E60DBB610EFA}" sibTransId="{44720995-9B20-46C2-AA50-DF84508D7C13}"/>
    <dgm:cxn modelId="{524F491A-0124-435F-B8F6-D4A1FC2B4024}" type="presOf" srcId="{BD56220A-717D-44DA-BBAD-CB77893A3EEF}" destId="{2ED73110-4585-4253-B3BD-D14412B926E4}" srcOrd="0" destOrd="0" presId="urn:microsoft.com/office/officeart/2008/layout/VerticalAccentList"/>
    <dgm:cxn modelId="{E1808A78-9109-45AE-84D8-FD6427049573}" type="presOf" srcId="{D3CAF2B4-5A40-428A-8927-2A8DCA14DB8A}" destId="{E18CFB90-143F-4A74-88B6-06A435316CB4}" srcOrd="0" destOrd="0" presId="urn:microsoft.com/office/officeart/2008/layout/VerticalAccentList"/>
    <dgm:cxn modelId="{3645FF80-BBE0-45C0-97BF-34109E393959}" type="presOf" srcId="{542CFB3C-8528-4487-B84D-D9029D7EC47A}" destId="{E18CFB90-143F-4A74-88B6-06A435316CB4}" srcOrd="0" destOrd="1" presId="urn:microsoft.com/office/officeart/2008/layout/VerticalAccentList"/>
    <dgm:cxn modelId="{EA0642E2-0172-43BE-B9D2-4D98CEFE8D0B}" type="presOf" srcId="{F0962867-4557-4308-A098-8BACF0327A5D}" destId="{1C63FAE0-1699-49BF-9047-82021E1B25B6}" srcOrd="0" destOrd="0" presId="urn:microsoft.com/office/officeart/2008/layout/VerticalAccentList"/>
    <dgm:cxn modelId="{959728C3-B13B-4504-99F4-C215902D8CBB}" type="presOf" srcId="{1D0E7819-55BC-4F70-A2EB-9377A45F06E9}" destId="{BD022BBC-C43D-426E-A60B-BECD7B1E452A}" srcOrd="0" destOrd="0" presId="urn:microsoft.com/office/officeart/2008/layout/VerticalAccentList"/>
    <dgm:cxn modelId="{60872754-EB24-4A1E-BF97-92D23A29C316}" type="presOf" srcId="{3EF195D2-47CB-4EF5-9CEB-90BF69E7A7B8}" destId="{F664170D-CF7E-4261-88EF-6A5B1930B052}" srcOrd="0" destOrd="0" presId="urn:microsoft.com/office/officeart/2008/layout/VerticalAccentList"/>
    <dgm:cxn modelId="{FEBDD382-ED48-4E86-80A8-144DD1E96B31}" type="presOf" srcId="{8C6FBEDC-1703-4FF5-B1A3-1495109DFA9F}" destId="{892992A7-4416-4787-A58B-32F06452DFDB}" srcOrd="0" destOrd="0" presId="urn:microsoft.com/office/officeart/2008/layout/VerticalAccentList"/>
    <dgm:cxn modelId="{CCC8E457-7BCE-4EEC-860C-0D3CE64367DF}" type="presOf" srcId="{A3CF23A5-5AE8-4621-B4B8-1A5203C88A86}" destId="{A1DC108F-D793-469A-87F1-0BA69932DC70}" srcOrd="0" destOrd="0" presId="urn:microsoft.com/office/officeart/2008/layout/VerticalAccentList"/>
    <dgm:cxn modelId="{02602E68-D206-47A7-9D7D-B0E412A1AE61}" srcId="{8C6FBEDC-1703-4FF5-B1A3-1495109DFA9F}" destId="{D3CAF2B4-5A40-428A-8927-2A8DCA14DB8A}" srcOrd="0" destOrd="0" parTransId="{8A1F3C31-29D9-456C-A6A3-471DFC0E016D}" sibTransId="{DEBDA3E2-8B2F-460F-8081-8CC1246E3B31}"/>
    <dgm:cxn modelId="{375CF9A3-53D4-467D-9B80-A15F47DB5BCC}" type="presOf" srcId="{A7AC70F0-C8DB-461B-AD15-42F71CF60BF5}" destId="{B2508A87-23A6-41AB-86CA-FC8A926B194E}" srcOrd="0" destOrd="0" presId="urn:microsoft.com/office/officeart/2008/layout/VerticalAccentList"/>
    <dgm:cxn modelId="{E172E341-2BE6-4C1F-95E5-7D072230D953}" srcId="{A7AC70F0-C8DB-461B-AD15-42F71CF60BF5}" destId="{F0962867-4557-4308-A098-8BACF0327A5D}" srcOrd="0" destOrd="0" parTransId="{33087B57-34DA-4FE5-88B0-FC30ABDE6983}" sibTransId="{4300856E-CB36-42FE-B732-6707DEDE983A}"/>
    <dgm:cxn modelId="{D296494F-CB44-45A0-9406-3C77CC1BE85D}" type="presOf" srcId="{7D5E13EB-5BA4-4213-9644-6282CCB75F04}" destId="{4BF4F9CD-EB18-4F36-85DC-83345724D9D1}" srcOrd="0" destOrd="0" presId="urn:microsoft.com/office/officeart/2008/layout/VerticalAccentList"/>
    <dgm:cxn modelId="{BE8C605E-6A02-4A67-AC99-01B244D3390F}" srcId="{BD56220A-717D-44DA-BBAD-CB77893A3EEF}" destId="{1D0E7819-55BC-4F70-A2EB-9377A45F06E9}" srcOrd="0" destOrd="0" parTransId="{98C9A36E-88A8-4822-B5BC-D7AFC727BEFA}" sibTransId="{18B8756B-E7B3-4C10-AD9F-E968A759AF7D}"/>
    <dgm:cxn modelId="{AD16608C-3BF9-46BC-B68A-4CB5FEAEC95C}" srcId="{1D0E7819-55BC-4F70-A2EB-9377A45F06E9}" destId="{3EF195D2-47CB-4EF5-9CEB-90BF69E7A7B8}" srcOrd="0" destOrd="0" parTransId="{A9573044-2C84-4C44-A2F6-13EC9BACAF9B}" sibTransId="{343237D0-C06C-4411-BDB9-4E6ED1A073B5}"/>
    <dgm:cxn modelId="{21A903D5-681C-45B9-92C7-0918536CF446}" srcId="{BD56220A-717D-44DA-BBAD-CB77893A3EEF}" destId="{A7AC70F0-C8DB-461B-AD15-42F71CF60BF5}" srcOrd="2" destOrd="0" parTransId="{A7B04D40-4C12-4B0F-9F8B-C332C5F04816}" sibTransId="{8260436E-681A-4E7E-811B-C5D2BA503930}"/>
    <dgm:cxn modelId="{9F10A566-77D3-4623-B032-9A6CDF47A182}" srcId="{7D5E13EB-5BA4-4213-9644-6282CCB75F04}" destId="{A3CF23A5-5AE8-4621-B4B8-1A5203C88A86}" srcOrd="0" destOrd="0" parTransId="{C89643DD-BDB7-45D0-BDE8-D13003369C00}" sibTransId="{DDCF1995-32B3-4BE3-8A75-DFE11B6939DD}"/>
    <dgm:cxn modelId="{D1AF0066-D054-49C5-909E-C6F08AEAEC2B}" srcId="{BD56220A-717D-44DA-BBAD-CB77893A3EEF}" destId="{7D5E13EB-5BA4-4213-9644-6282CCB75F04}" srcOrd="1" destOrd="0" parTransId="{4657B9A7-C3BC-427A-98DC-7AA401DB741F}" sibTransId="{0FE61957-8442-4033-A3E5-3BF8C162ED40}"/>
    <dgm:cxn modelId="{71309187-5D7B-4325-A2C5-5DB258278B3D}" srcId="{BD56220A-717D-44DA-BBAD-CB77893A3EEF}" destId="{8C6FBEDC-1703-4FF5-B1A3-1495109DFA9F}" srcOrd="3" destOrd="0" parTransId="{8644A50F-5375-4083-84BA-7246A9F7893D}" sibTransId="{65DE98C2-D482-4ADB-A074-39B0CD219F82}"/>
    <dgm:cxn modelId="{8BEC4760-C9B2-4E96-AD79-6130F6072936}" type="presParOf" srcId="{2ED73110-4585-4253-B3BD-D14412B926E4}" destId="{7B5D8A5A-84B5-4FF2-BCCE-5BF351F9570D}" srcOrd="0" destOrd="0" presId="urn:microsoft.com/office/officeart/2008/layout/VerticalAccentList"/>
    <dgm:cxn modelId="{BAF36921-74C3-46B3-B219-B6573A162C50}" type="presParOf" srcId="{7B5D8A5A-84B5-4FF2-BCCE-5BF351F9570D}" destId="{BD022BBC-C43D-426E-A60B-BECD7B1E452A}" srcOrd="0" destOrd="0" presId="urn:microsoft.com/office/officeart/2008/layout/VerticalAccentList"/>
    <dgm:cxn modelId="{DE5D89BC-BEE2-42C2-99B5-F4FDADE5D667}" type="presParOf" srcId="{2ED73110-4585-4253-B3BD-D14412B926E4}" destId="{10792965-5602-4B0E-BED9-2516CAABDEF9}" srcOrd="1" destOrd="0" presId="urn:microsoft.com/office/officeart/2008/layout/VerticalAccentList"/>
    <dgm:cxn modelId="{57C0C7D1-CB26-4EC5-842A-32AD65E58CE8}" type="presParOf" srcId="{10792965-5602-4B0E-BED9-2516CAABDEF9}" destId="{4606F571-E6F1-499F-8C76-009DC9780683}" srcOrd="0" destOrd="0" presId="urn:microsoft.com/office/officeart/2008/layout/VerticalAccentList"/>
    <dgm:cxn modelId="{D3C4F00B-4FD2-437E-AA5B-C0C2A077CD00}" type="presParOf" srcId="{10792965-5602-4B0E-BED9-2516CAABDEF9}" destId="{88DF92B8-5397-4136-A528-9BAD09AE89EE}" srcOrd="1" destOrd="0" presId="urn:microsoft.com/office/officeart/2008/layout/VerticalAccentList"/>
    <dgm:cxn modelId="{86B52F5F-042B-43BC-888C-65702D51862E}" type="presParOf" srcId="{10792965-5602-4B0E-BED9-2516CAABDEF9}" destId="{A291190C-0229-4955-BB72-7DDCE8F75FAC}" srcOrd="2" destOrd="0" presId="urn:microsoft.com/office/officeart/2008/layout/VerticalAccentList"/>
    <dgm:cxn modelId="{CC16FEF2-1FC4-4DB3-ABCA-08135BA02B1A}" type="presParOf" srcId="{10792965-5602-4B0E-BED9-2516CAABDEF9}" destId="{D1D06E06-1E91-4CA0-8B9F-C577913715EA}" srcOrd="3" destOrd="0" presId="urn:microsoft.com/office/officeart/2008/layout/VerticalAccentList"/>
    <dgm:cxn modelId="{97C6543D-19E1-47E1-BDB7-4BF7E8F82270}" type="presParOf" srcId="{10792965-5602-4B0E-BED9-2516CAABDEF9}" destId="{BC25E7A8-3C4F-4160-985E-E61DDD346E5B}" srcOrd="4" destOrd="0" presId="urn:microsoft.com/office/officeart/2008/layout/VerticalAccentList"/>
    <dgm:cxn modelId="{B11BF0AD-6BD9-43D4-B505-5FED1DCC2880}" type="presParOf" srcId="{10792965-5602-4B0E-BED9-2516CAABDEF9}" destId="{A5BB722C-81B3-4722-ADCB-1C1F9060FF3F}" srcOrd="5" destOrd="0" presId="urn:microsoft.com/office/officeart/2008/layout/VerticalAccentList"/>
    <dgm:cxn modelId="{70C4D96F-833F-4071-9123-69687784E486}" type="presParOf" srcId="{10792965-5602-4B0E-BED9-2516CAABDEF9}" destId="{CF9B4502-4372-4FFF-99B9-5912DE4009EE}" srcOrd="6" destOrd="0" presId="urn:microsoft.com/office/officeart/2008/layout/VerticalAccentList"/>
    <dgm:cxn modelId="{89E965C1-3989-40DA-BF71-410F7A20FB3F}" type="presParOf" srcId="{10792965-5602-4B0E-BED9-2516CAABDEF9}" destId="{F664170D-CF7E-4261-88EF-6A5B1930B052}" srcOrd="7" destOrd="0" presId="urn:microsoft.com/office/officeart/2008/layout/VerticalAccentList"/>
    <dgm:cxn modelId="{53EAFB5A-6E89-4BEC-A953-18D8094D9DA9}" type="presParOf" srcId="{2ED73110-4585-4253-B3BD-D14412B926E4}" destId="{794353C7-C9ED-42BF-A5B0-C4ED5360EF55}" srcOrd="2" destOrd="0" presId="urn:microsoft.com/office/officeart/2008/layout/VerticalAccentList"/>
    <dgm:cxn modelId="{262D0500-0385-4B24-9CB9-0AE5BC5524A5}" type="presParOf" srcId="{2ED73110-4585-4253-B3BD-D14412B926E4}" destId="{DDB699FC-DE60-4046-8BB6-9AB5C0F6BD51}" srcOrd="3" destOrd="0" presId="urn:microsoft.com/office/officeart/2008/layout/VerticalAccentList"/>
    <dgm:cxn modelId="{7A0A54D4-0048-456F-BED3-814F8DD822D8}" type="presParOf" srcId="{DDB699FC-DE60-4046-8BB6-9AB5C0F6BD51}" destId="{4BF4F9CD-EB18-4F36-85DC-83345724D9D1}" srcOrd="0" destOrd="0" presId="urn:microsoft.com/office/officeart/2008/layout/VerticalAccentList"/>
    <dgm:cxn modelId="{49EB3449-605C-49CA-BC34-03A65DE54977}" type="presParOf" srcId="{2ED73110-4585-4253-B3BD-D14412B926E4}" destId="{71EDCB56-9D99-4031-A91A-EA3631B845BA}" srcOrd="4" destOrd="0" presId="urn:microsoft.com/office/officeart/2008/layout/VerticalAccentList"/>
    <dgm:cxn modelId="{FE6A7CAB-265C-4E90-8E0D-AF82BF18E2EE}" type="presParOf" srcId="{71EDCB56-9D99-4031-A91A-EA3631B845BA}" destId="{552E530A-0E38-47DB-A003-86EB12740872}" srcOrd="0" destOrd="0" presId="urn:microsoft.com/office/officeart/2008/layout/VerticalAccentList"/>
    <dgm:cxn modelId="{F772480C-CFCB-4D44-8CC2-BCB69D532AAA}" type="presParOf" srcId="{71EDCB56-9D99-4031-A91A-EA3631B845BA}" destId="{4779860A-26A5-43FC-8924-2397A6469CDD}" srcOrd="1" destOrd="0" presId="urn:microsoft.com/office/officeart/2008/layout/VerticalAccentList"/>
    <dgm:cxn modelId="{E845D1DD-1C55-4B79-A7DD-19650624BF24}" type="presParOf" srcId="{71EDCB56-9D99-4031-A91A-EA3631B845BA}" destId="{4507FEC0-9F0F-4619-A47A-EFF0154FC6D1}" srcOrd="2" destOrd="0" presId="urn:microsoft.com/office/officeart/2008/layout/VerticalAccentList"/>
    <dgm:cxn modelId="{24CABD5E-5A86-4084-9A65-BF92BEF8EB79}" type="presParOf" srcId="{71EDCB56-9D99-4031-A91A-EA3631B845BA}" destId="{3565B284-6BD4-4BD9-91B0-EE1AF4FA140A}" srcOrd="3" destOrd="0" presId="urn:microsoft.com/office/officeart/2008/layout/VerticalAccentList"/>
    <dgm:cxn modelId="{F0A500FF-4649-4714-A46A-3A4C9651391E}" type="presParOf" srcId="{71EDCB56-9D99-4031-A91A-EA3631B845BA}" destId="{43E4571B-F09B-4673-B635-BF1253089AD0}" srcOrd="4" destOrd="0" presId="urn:microsoft.com/office/officeart/2008/layout/VerticalAccentList"/>
    <dgm:cxn modelId="{926C7342-CB0F-4A70-9315-CF1384F920BC}" type="presParOf" srcId="{71EDCB56-9D99-4031-A91A-EA3631B845BA}" destId="{DBF9C772-F387-44A3-8AAE-0365910AFD36}" srcOrd="5" destOrd="0" presId="urn:microsoft.com/office/officeart/2008/layout/VerticalAccentList"/>
    <dgm:cxn modelId="{25FCF720-167B-4E70-A915-9ED2D1A086C9}" type="presParOf" srcId="{71EDCB56-9D99-4031-A91A-EA3631B845BA}" destId="{8F8B462F-AB58-46C8-8FBE-C8A9826BE3F9}" srcOrd="6" destOrd="0" presId="urn:microsoft.com/office/officeart/2008/layout/VerticalAccentList"/>
    <dgm:cxn modelId="{B1E356B0-61DE-44B9-B788-7D1B34963B50}" type="presParOf" srcId="{71EDCB56-9D99-4031-A91A-EA3631B845BA}" destId="{A1DC108F-D793-469A-87F1-0BA69932DC70}" srcOrd="7" destOrd="0" presId="urn:microsoft.com/office/officeart/2008/layout/VerticalAccentList"/>
    <dgm:cxn modelId="{47FEB987-384F-45DA-99E5-E7A8993982CF}" type="presParOf" srcId="{2ED73110-4585-4253-B3BD-D14412B926E4}" destId="{C03AC71D-79BD-4A22-9BF9-BEA00BDBE227}" srcOrd="5" destOrd="0" presId="urn:microsoft.com/office/officeart/2008/layout/VerticalAccentList"/>
    <dgm:cxn modelId="{128928AE-91B5-4EFE-A112-B7E094D6BA72}" type="presParOf" srcId="{2ED73110-4585-4253-B3BD-D14412B926E4}" destId="{4F106AB9-8596-4052-9830-4B3838BB8513}" srcOrd="6" destOrd="0" presId="urn:microsoft.com/office/officeart/2008/layout/VerticalAccentList"/>
    <dgm:cxn modelId="{F4346E44-F094-473B-8442-50BB77347242}" type="presParOf" srcId="{4F106AB9-8596-4052-9830-4B3838BB8513}" destId="{B2508A87-23A6-41AB-86CA-FC8A926B194E}" srcOrd="0" destOrd="0" presId="urn:microsoft.com/office/officeart/2008/layout/VerticalAccentList"/>
    <dgm:cxn modelId="{B802661C-F596-48E7-9031-DD4A0382427C}" type="presParOf" srcId="{2ED73110-4585-4253-B3BD-D14412B926E4}" destId="{BFE19FC5-EC37-4290-9AA0-5CCF7690D3CC}" srcOrd="7" destOrd="0" presId="urn:microsoft.com/office/officeart/2008/layout/VerticalAccentList"/>
    <dgm:cxn modelId="{2B353611-8956-46EC-B596-0C26647C9689}" type="presParOf" srcId="{BFE19FC5-EC37-4290-9AA0-5CCF7690D3CC}" destId="{CAE8AC4D-4D53-46D1-A29C-E0672DA37142}" srcOrd="0" destOrd="0" presId="urn:microsoft.com/office/officeart/2008/layout/VerticalAccentList"/>
    <dgm:cxn modelId="{8AEF1A44-C756-48B9-9F01-05B7D1E43259}" type="presParOf" srcId="{BFE19FC5-EC37-4290-9AA0-5CCF7690D3CC}" destId="{1F1F980E-819F-4FF4-BF6C-5FC42E70D0FF}" srcOrd="1" destOrd="0" presId="urn:microsoft.com/office/officeart/2008/layout/VerticalAccentList"/>
    <dgm:cxn modelId="{846F3EA5-7AAB-4915-BD60-6896AA54D8F2}" type="presParOf" srcId="{BFE19FC5-EC37-4290-9AA0-5CCF7690D3CC}" destId="{6BEBB135-169E-4C7D-92A2-5C9A35148E15}" srcOrd="2" destOrd="0" presId="urn:microsoft.com/office/officeart/2008/layout/VerticalAccentList"/>
    <dgm:cxn modelId="{93A1D75F-1C18-4E62-956E-C37943A0F6DE}" type="presParOf" srcId="{BFE19FC5-EC37-4290-9AA0-5CCF7690D3CC}" destId="{4B28ED7E-A4F9-4ECD-9705-E47B51C19B4E}" srcOrd="3" destOrd="0" presId="urn:microsoft.com/office/officeart/2008/layout/VerticalAccentList"/>
    <dgm:cxn modelId="{4629534D-20A7-4A00-88B9-0F5EDB10A75D}" type="presParOf" srcId="{BFE19FC5-EC37-4290-9AA0-5CCF7690D3CC}" destId="{E4274143-353E-429E-8FDE-C8758BAF6E66}" srcOrd="4" destOrd="0" presId="urn:microsoft.com/office/officeart/2008/layout/VerticalAccentList"/>
    <dgm:cxn modelId="{BCAA048B-BE61-43BF-B3CD-5261AB8DD18A}" type="presParOf" srcId="{BFE19FC5-EC37-4290-9AA0-5CCF7690D3CC}" destId="{16BC5069-24D1-49E4-B7E6-3302F6380B55}" srcOrd="5" destOrd="0" presId="urn:microsoft.com/office/officeart/2008/layout/VerticalAccentList"/>
    <dgm:cxn modelId="{C1F1BF41-33F6-40C9-BCF2-3DA26A29C035}" type="presParOf" srcId="{BFE19FC5-EC37-4290-9AA0-5CCF7690D3CC}" destId="{B19309A5-8968-4389-A25A-5690F8F476F5}" srcOrd="6" destOrd="0" presId="urn:microsoft.com/office/officeart/2008/layout/VerticalAccentList"/>
    <dgm:cxn modelId="{E4A92276-BD2F-4AD1-9CF3-A0D8045B69AA}" type="presParOf" srcId="{BFE19FC5-EC37-4290-9AA0-5CCF7690D3CC}" destId="{1C63FAE0-1699-49BF-9047-82021E1B25B6}" srcOrd="7" destOrd="0" presId="urn:microsoft.com/office/officeart/2008/layout/VerticalAccentList"/>
    <dgm:cxn modelId="{B0684B31-7732-4366-AD30-94B3920C923E}" type="presParOf" srcId="{2ED73110-4585-4253-B3BD-D14412B926E4}" destId="{AB6ADA71-FD3C-4154-A748-C7CC7208C985}" srcOrd="8" destOrd="0" presId="urn:microsoft.com/office/officeart/2008/layout/VerticalAccentList"/>
    <dgm:cxn modelId="{79B4991D-77C7-45EB-8DE2-E5EDB8206A36}" type="presParOf" srcId="{2ED73110-4585-4253-B3BD-D14412B926E4}" destId="{495A2DBC-11DE-4A3F-9EFE-79D1B6CFEDAC}" srcOrd="9" destOrd="0" presId="urn:microsoft.com/office/officeart/2008/layout/VerticalAccentList"/>
    <dgm:cxn modelId="{8FFB5FC6-833D-491C-818A-87F9390AAE77}" type="presParOf" srcId="{495A2DBC-11DE-4A3F-9EFE-79D1B6CFEDAC}" destId="{892992A7-4416-4787-A58B-32F06452DFDB}" srcOrd="0" destOrd="0" presId="urn:microsoft.com/office/officeart/2008/layout/VerticalAccentList"/>
    <dgm:cxn modelId="{FCAAD9FD-3386-4DC7-AE65-F6ADF657CE09}" type="presParOf" srcId="{2ED73110-4585-4253-B3BD-D14412B926E4}" destId="{1B581225-4A96-4D0B-A1C2-B59B5C5094F6}" srcOrd="10" destOrd="0" presId="urn:microsoft.com/office/officeart/2008/layout/VerticalAccentList"/>
    <dgm:cxn modelId="{964F64A1-C67E-4F25-B1FF-38C84ED65139}" type="presParOf" srcId="{1B581225-4A96-4D0B-A1C2-B59B5C5094F6}" destId="{BD403E47-A5E2-451A-A433-84C3FCC24A02}" srcOrd="0" destOrd="0" presId="urn:microsoft.com/office/officeart/2008/layout/VerticalAccentList"/>
    <dgm:cxn modelId="{DA7BC87A-1EAD-4716-8030-DA2C5FC50526}" type="presParOf" srcId="{1B581225-4A96-4D0B-A1C2-B59B5C5094F6}" destId="{C459C973-E012-4451-B5D9-B93EAA205F8D}" srcOrd="1" destOrd="0" presId="urn:microsoft.com/office/officeart/2008/layout/VerticalAccentList"/>
    <dgm:cxn modelId="{366C3269-20FF-4715-BB5B-AABE2135F58F}" type="presParOf" srcId="{1B581225-4A96-4D0B-A1C2-B59B5C5094F6}" destId="{41686E3B-8490-4D24-ADD7-223416578997}" srcOrd="2" destOrd="0" presId="urn:microsoft.com/office/officeart/2008/layout/VerticalAccentList"/>
    <dgm:cxn modelId="{8B78DB62-018D-45BC-98DE-433630326653}" type="presParOf" srcId="{1B581225-4A96-4D0B-A1C2-B59B5C5094F6}" destId="{ADB89000-0332-4B7A-8C3D-3B58CF5E6AA1}" srcOrd="3" destOrd="0" presId="urn:microsoft.com/office/officeart/2008/layout/VerticalAccentList"/>
    <dgm:cxn modelId="{E7718756-4525-4348-A981-049F0DEA6A28}" type="presParOf" srcId="{1B581225-4A96-4D0B-A1C2-B59B5C5094F6}" destId="{B1CB3516-1FAA-4C25-96A0-471CDFACE113}" srcOrd="4" destOrd="0" presId="urn:microsoft.com/office/officeart/2008/layout/VerticalAccentList"/>
    <dgm:cxn modelId="{1CAC079D-E02C-4451-BBCD-E76E0DA77A8A}" type="presParOf" srcId="{1B581225-4A96-4D0B-A1C2-B59B5C5094F6}" destId="{E2198997-145C-424D-906E-42AAE639DB74}" srcOrd="5" destOrd="0" presId="urn:microsoft.com/office/officeart/2008/layout/VerticalAccentList"/>
    <dgm:cxn modelId="{E7B61F10-55F4-4B3F-8757-F4B9867431B1}" type="presParOf" srcId="{1B581225-4A96-4D0B-A1C2-B59B5C5094F6}" destId="{CF409AE8-84FE-483B-8116-3FB36B4430C7}" srcOrd="6" destOrd="0" presId="urn:microsoft.com/office/officeart/2008/layout/VerticalAccentList"/>
    <dgm:cxn modelId="{74703EC4-763B-4AE4-9EA6-DE08D68B6CB9}" type="presParOf" srcId="{1B581225-4A96-4D0B-A1C2-B59B5C5094F6}" destId="{E18CFB90-143F-4A74-88B6-06A435316CB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A9D4A-BDFD-4BA0-B39F-49CF91035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011843-7A9F-4646-89DC-9F8094BDA285}">
      <dgm:prSet phldrT="[Texto]"/>
      <dgm:spPr/>
      <dgm:t>
        <a:bodyPr/>
        <a:lstStyle/>
        <a:p>
          <a:pPr algn="just"/>
          <a:r>
            <a:rPr lang="es-ES" b="1" dirty="0"/>
            <a:t>Restitución internacional de niños, niñas y adolescentes </a:t>
          </a:r>
          <a:r>
            <a:rPr lang="es-ES" dirty="0"/>
            <a:t>(art. 112 del C.I.A.)</a:t>
          </a:r>
        </a:p>
      </dgm:t>
    </dgm:pt>
    <dgm:pt modelId="{B3951DC8-6E12-425C-A6AD-76FD1FC614C7}" type="parTrans" cxnId="{AEA89D96-BB1A-434A-824B-44CAB2E6B9F3}">
      <dgm:prSet/>
      <dgm:spPr/>
      <dgm:t>
        <a:bodyPr/>
        <a:lstStyle/>
        <a:p>
          <a:pPr algn="just"/>
          <a:endParaRPr lang="es-ES"/>
        </a:p>
      </dgm:t>
    </dgm:pt>
    <dgm:pt modelId="{B8F9EBFA-349F-4FDD-ABB2-B5994EFC12B9}" type="sibTrans" cxnId="{AEA89D96-BB1A-434A-824B-44CAB2E6B9F3}">
      <dgm:prSet/>
      <dgm:spPr/>
      <dgm:t>
        <a:bodyPr/>
        <a:lstStyle/>
        <a:p>
          <a:pPr algn="just"/>
          <a:endParaRPr lang="es-ES"/>
        </a:p>
      </dgm:t>
    </dgm:pt>
    <dgm:pt modelId="{2CB8F1BD-CF8B-4C5A-8645-AF274FC7C5F3}">
      <dgm:prSet phldrT="[Texto]"/>
      <dgm:spPr/>
      <dgm:t>
        <a:bodyPr/>
        <a:lstStyle/>
        <a:p>
          <a:pPr algn="just"/>
          <a:r>
            <a:rPr lang="es-ES" b="0" i="0" dirty="0"/>
            <a:t>Para los efectos de este artículo actuará como autoridad central el Instituto Colombiano de Bienestar Familiar. La Autoridad Central por intermedio del Defensor de familia adelantará las actuaciones tendientes a la restitución voluntaria del niño, niña o adolescente y decretará las medidas de restablecimiento de derechos a que haya lugar.</a:t>
          </a:r>
          <a:endParaRPr lang="es-ES" dirty="0"/>
        </a:p>
      </dgm:t>
    </dgm:pt>
    <dgm:pt modelId="{4E61D418-5132-40BD-85A3-5D4DA7E69E39}" type="parTrans" cxnId="{71253BCF-F90D-4F0E-BB3F-D0E3EF7E7B81}">
      <dgm:prSet/>
      <dgm:spPr/>
      <dgm:t>
        <a:bodyPr/>
        <a:lstStyle/>
        <a:p>
          <a:pPr algn="just"/>
          <a:endParaRPr lang="es-ES"/>
        </a:p>
      </dgm:t>
    </dgm:pt>
    <dgm:pt modelId="{3715F7D7-BE6F-4EA2-B513-3DC911F8FB81}" type="sibTrans" cxnId="{71253BCF-F90D-4F0E-BB3F-D0E3EF7E7B81}">
      <dgm:prSet/>
      <dgm:spPr/>
      <dgm:t>
        <a:bodyPr/>
        <a:lstStyle/>
        <a:p>
          <a:pPr algn="just"/>
          <a:endParaRPr lang="es-ES"/>
        </a:p>
      </dgm:t>
    </dgm:pt>
    <dgm:pt modelId="{260DEC0B-3A33-4AFE-80EB-F71965171DD4}">
      <dgm:prSet phldrT="[Texto]"/>
      <dgm:spPr/>
      <dgm:t>
        <a:bodyPr/>
        <a:lstStyle/>
        <a:p>
          <a:pPr algn="just"/>
          <a:r>
            <a:rPr lang="es-MX" dirty="0"/>
            <a:t>Proceso de </a:t>
          </a:r>
          <a:r>
            <a:rPr lang="es-MX" b="1" dirty="0"/>
            <a:t>alimentos internacionales</a:t>
          </a:r>
          <a:r>
            <a:rPr lang="es-MX" dirty="0"/>
            <a:t> </a:t>
          </a:r>
          <a:endParaRPr lang="es-ES" dirty="0"/>
        </a:p>
      </dgm:t>
    </dgm:pt>
    <dgm:pt modelId="{AF08B072-0E8F-4FB7-AD99-D8D06981BB8F}" type="parTrans" cxnId="{F4D2CE5D-706E-4CDF-ABCC-C15997212678}">
      <dgm:prSet/>
      <dgm:spPr/>
      <dgm:t>
        <a:bodyPr/>
        <a:lstStyle/>
        <a:p>
          <a:pPr algn="just"/>
          <a:endParaRPr lang="es-ES"/>
        </a:p>
      </dgm:t>
    </dgm:pt>
    <dgm:pt modelId="{D9789394-3C65-47F5-9124-A9F387808BD4}" type="sibTrans" cxnId="{F4D2CE5D-706E-4CDF-ABCC-C15997212678}">
      <dgm:prSet/>
      <dgm:spPr/>
      <dgm:t>
        <a:bodyPr/>
        <a:lstStyle/>
        <a:p>
          <a:pPr algn="just"/>
          <a:endParaRPr lang="es-ES"/>
        </a:p>
      </dgm:t>
    </dgm:pt>
    <dgm:pt modelId="{BAAA1B0D-20F6-427C-B956-321FDBE9D631}">
      <dgm:prSet phldrT="[Texto]"/>
      <dgm:spPr/>
      <dgm:t>
        <a:bodyPr/>
        <a:lstStyle/>
        <a:p>
          <a:pPr algn="just"/>
          <a:r>
            <a:rPr lang="es-MX" dirty="0"/>
            <a:t>Convención sobre la Obtención de Alimentos en el extranjero, suscrito en Nueva York el 20 de Junio de 1956)</a:t>
          </a:r>
          <a:endParaRPr lang="es-ES" dirty="0"/>
        </a:p>
      </dgm:t>
    </dgm:pt>
    <dgm:pt modelId="{274FA3F2-BF89-40CA-A93A-E963D5A43868}" type="parTrans" cxnId="{4D4D7192-5A9F-46F9-BABE-3EC98A9D9C47}">
      <dgm:prSet/>
      <dgm:spPr/>
      <dgm:t>
        <a:bodyPr/>
        <a:lstStyle/>
        <a:p>
          <a:pPr algn="just"/>
          <a:endParaRPr lang="es-ES"/>
        </a:p>
      </dgm:t>
    </dgm:pt>
    <dgm:pt modelId="{EEA2DF31-89B9-4B3C-8104-03FFEBE1719B}" type="sibTrans" cxnId="{4D4D7192-5A9F-46F9-BABE-3EC98A9D9C47}">
      <dgm:prSet/>
      <dgm:spPr/>
      <dgm:t>
        <a:bodyPr/>
        <a:lstStyle/>
        <a:p>
          <a:pPr algn="just"/>
          <a:endParaRPr lang="es-ES"/>
        </a:p>
      </dgm:t>
    </dgm:pt>
    <dgm:pt modelId="{E1F34F92-94EC-45C5-8FEC-B7EF344CB66D}">
      <dgm:prSet phldrT="[Texto]"/>
      <dgm:spPr/>
      <dgm:t>
        <a:bodyPr/>
        <a:lstStyle/>
        <a:p>
          <a:pPr algn="just"/>
          <a:r>
            <a:rPr lang="es-MX" dirty="0"/>
            <a:t>En virtud del Art. 111 CIA, por aplicación de verificación de garantía de derechos o en el desarrollo del PARD. Sentencia de la CSJ. </a:t>
          </a:r>
          <a:endParaRPr lang="es-ES" dirty="0"/>
        </a:p>
      </dgm:t>
    </dgm:pt>
    <dgm:pt modelId="{2656EFBD-C0CD-4CC5-9B02-FA7E32AC611E}" type="parTrans" cxnId="{B8A7EBEF-FFD3-46E9-8A53-728D72D30F14}">
      <dgm:prSet/>
      <dgm:spPr/>
      <dgm:t>
        <a:bodyPr/>
        <a:lstStyle/>
        <a:p>
          <a:pPr algn="just"/>
          <a:endParaRPr lang="es-ES"/>
        </a:p>
      </dgm:t>
    </dgm:pt>
    <dgm:pt modelId="{2D5F34E5-5A15-4A8E-9332-6044180D5A4E}" type="sibTrans" cxnId="{B8A7EBEF-FFD3-46E9-8A53-728D72D30F14}">
      <dgm:prSet/>
      <dgm:spPr/>
      <dgm:t>
        <a:bodyPr/>
        <a:lstStyle/>
        <a:p>
          <a:pPr algn="just"/>
          <a:endParaRPr lang="es-ES"/>
        </a:p>
      </dgm:t>
    </dgm:pt>
    <dgm:pt modelId="{2A13BDD6-1F95-4B00-8428-D4AFC7EF1D99}">
      <dgm:prSet phldrT="[Texto]"/>
      <dgm:spPr/>
      <dgm:t>
        <a:bodyPr/>
        <a:lstStyle/>
        <a:p>
          <a:pPr algn="just"/>
          <a:r>
            <a:rPr lang="es-MX" dirty="0"/>
            <a:t>Cuando </a:t>
          </a:r>
          <a:r>
            <a:rPr lang="es-MX" b="1" dirty="0"/>
            <a:t>fracasa la conciliación- Fijación de alimentos provisionales</a:t>
          </a:r>
          <a:r>
            <a:rPr lang="es-MX" dirty="0"/>
            <a:t> </a:t>
          </a:r>
          <a:endParaRPr lang="es-ES" dirty="0"/>
        </a:p>
      </dgm:t>
    </dgm:pt>
    <dgm:pt modelId="{6C391075-1F13-4D60-AD0B-76F92150F020}" type="sibTrans" cxnId="{DF7A88A4-B2A8-4D18-8568-C0DEF2B4EF87}">
      <dgm:prSet/>
      <dgm:spPr/>
      <dgm:t>
        <a:bodyPr/>
        <a:lstStyle/>
        <a:p>
          <a:pPr algn="just"/>
          <a:endParaRPr lang="es-ES"/>
        </a:p>
      </dgm:t>
    </dgm:pt>
    <dgm:pt modelId="{CF4FF8AB-22EB-4DA8-884E-3DC388867DE9}" type="parTrans" cxnId="{DF7A88A4-B2A8-4D18-8568-C0DEF2B4EF87}">
      <dgm:prSet/>
      <dgm:spPr/>
      <dgm:t>
        <a:bodyPr/>
        <a:lstStyle/>
        <a:p>
          <a:pPr algn="just"/>
          <a:endParaRPr lang="es-ES"/>
        </a:p>
      </dgm:t>
    </dgm:pt>
    <dgm:pt modelId="{47B52175-66D0-487B-AF83-73B425C22BA8}">
      <dgm:prSet phldrT="[Texto]"/>
      <dgm:spPr/>
      <dgm:t>
        <a:bodyPr/>
        <a:lstStyle/>
        <a:p>
          <a:pPr algn="just"/>
          <a:r>
            <a:rPr lang="es-MX" dirty="0"/>
            <a:t>En la fase administrativa y la presentación de la solicitud e informe ante el Juez, y la participación en la audiencia hasta la sentencia. </a:t>
          </a:r>
          <a:endParaRPr lang="es-ES" dirty="0"/>
        </a:p>
      </dgm:t>
    </dgm:pt>
    <dgm:pt modelId="{A0901350-7899-4A86-B297-22145AB81FB2}" type="parTrans" cxnId="{2E6F7DB1-7C95-42BE-97EE-4BFE821679C3}">
      <dgm:prSet/>
      <dgm:spPr/>
      <dgm:t>
        <a:bodyPr/>
        <a:lstStyle/>
        <a:p>
          <a:endParaRPr lang="es-CO"/>
        </a:p>
      </dgm:t>
    </dgm:pt>
    <dgm:pt modelId="{E7E2E443-83B6-436C-AF10-974B8D93258F}" type="sibTrans" cxnId="{2E6F7DB1-7C95-42BE-97EE-4BFE821679C3}">
      <dgm:prSet/>
      <dgm:spPr/>
      <dgm:t>
        <a:bodyPr/>
        <a:lstStyle/>
        <a:p>
          <a:endParaRPr lang="es-CO"/>
        </a:p>
      </dgm:t>
    </dgm:pt>
    <dgm:pt modelId="{ACBA452F-552A-456D-A1AA-8D34E363C149}">
      <dgm:prSet phldrT="[Texto]"/>
      <dgm:spPr/>
      <dgm:t>
        <a:bodyPr/>
        <a:lstStyle/>
        <a:p>
          <a:pPr algn="just"/>
          <a:r>
            <a:rPr lang="es-MX" dirty="0"/>
            <a:t>Elaboración de la demanda o solicitud. </a:t>
          </a:r>
          <a:r>
            <a:rPr lang="es-ES" dirty="0"/>
            <a:t> </a:t>
          </a:r>
        </a:p>
      </dgm:t>
    </dgm:pt>
    <dgm:pt modelId="{FDFA771A-5C75-4933-8D6A-190530EEC30D}" type="parTrans" cxnId="{9D5CE875-D1F9-4268-9A6D-958B2ACBDFF9}">
      <dgm:prSet/>
      <dgm:spPr/>
      <dgm:t>
        <a:bodyPr/>
        <a:lstStyle/>
        <a:p>
          <a:endParaRPr lang="es-CO"/>
        </a:p>
      </dgm:t>
    </dgm:pt>
    <dgm:pt modelId="{BDC4345E-B080-4E48-8121-38B4E1E1DC5E}" type="sibTrans" cxnId="{9D5CE875-D1F9-4268-9A6D-958B2ACBDFF9}">
      <dgm:prSet/>
      <dgm:spPr/>
      <dgm:t>
        <a:bodyPr/>
        <a:lstStyle/>
        <a:p>
          <a:endParaRPr lang="es-CO"/>
        </a:p>
      </dgm:t>
    </dgm:pt>
    <dgm:pt modelId="{C0E13380-7F44-40AF-B304-FDA5A10375B6}" type="pres">
      <dgm:prSet presAssocID="{213A9D4A-BDFD-4BA0-B39F-49CF910356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CAD5F8-FCB2-4634-B150-3C6B7899EFDB}" type="pres">
      <dgm:prSet presAssocID="{7E011843-7A9F-4646-89DC-9F8094BDA285}" presName="parentText" presStyleLbl="node1" presStyleIdx="0" presStyleCnt="3" custLinFactNeighborX="230" custLinFactNeighborY="-29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C98018-D90F-495B-88BD-771B769572DC}" type="pres">
      <dgm:prSet presAssocID="{7E011843-7A9F-4646-89DC-9F8094BDA28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5DBC7-9443-4940-95A1-F397A0864052}" type="pres">
      <dgm:prSet presAssocID="{260DEC0B-3A33-4AFE-80EB-F71965171D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41100A-4F62-47FD-AF9E-4FC6E30199A2}" type="pres">
      <dgm:prSet presAssocID="{260DEC0B-3A33-4AFE-80EB-F71965171DD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8EB32F-0A0E-42B1-83C9-DE74E6E83A21}" type="pres">
      <dgm:prSet presAssocID="{2A13BDD6-1F95-4B00-8428-D4AFC7EF1D99}" presName="parentText" presStyleLbl="node1" presStyleIdx="2" presStyleCnt="3" custLinFactNeighborX="230" custLinFactNeighborY="-41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A0C6AB-E4B6-476C-8B53-DD73E8FA60F2}" type="pres">
      <dgm:prSet presAssocID="{2A13BDD6-1F95-4B00-8428-D4AFC7EF1D9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FE5330-D03A-43A5-AA59-2EBAB9F92BA6}" type="presOf" srcId="{2A13BDD6-1F95-4B00-8428-D4AFC7EF1D99}" destId="{3D8EB32F-0A0E-42B1-83C9-DE74E6E83A21}" srcOrd="0" destOrd="0" presId="urn:microsoft.com/office/officeart/2005/8/layout/vList2"/>
    <dgm:cxn modelId="{2E6F7DB1-7C95-42BE-97EE-4BFE821679C3}" srcId="{7E011843-7A9F-4646-89DC-9F8094BDA285}" destId="{47B52175-66D0-487B-AF83-73B425C22BA8}" srcOrd="1" destOrd="0" parTransId="{A0901350-7899-4A86-B297-22145AB81FB2}" sibTransId="{E7E2E443-83B6-436C-AF10-974B8D93258F}"/>
    <dgm:cxn modelId="{4613D103-A664-4B59-BE60-5D18A00ED790}" type="presOf" srcId="{E1F34F92-94EC-45C5-8FEC-B7EF344CB66D}" destId="{6AA0C6AB-E4B6-476C-8B53-DD73E8FA60F2}" srcOrd="0" destOrd="0" presId="urn:microsoft.com/office/officeart/2005/8/layout/vList2"/>
    <dgm:cxn modelId="{9D5CE875-D1F9-4268-9A6D-958B2ACBDFF9}" srcId="{260DEC0B-3A33-4AFE-80EB-F71965171DD4}" destId="{ACBA452F-552A-456D-A1AA-8D34E363C149}" srcOrd="1" destOrd="0" parTransId="{FDFA771A-5C75-4933-8D6A-190530EEC30D}" sibTransId="{BDC4345E-B080-4E48-8121-38B4E1E1DC5E}"/>
    <dgm:cxn modelId="{DF7A88A4-B2A8-4D18-8568-C0DEF2B4EF87}" srcId="{213A9D4A-BDFD-4BA0-B39F-49CF910356EE}" destId="{2A13BDD6-1F95-4B00-8428-D4AFC7EF1D99}" srcOrd="2" destOrd="0" parTransId="{CF4FF8AB-22EB-4DA8-884E-3DC388867DE9}" sibTransId="{6C391075-1F13-4D60-AD0B-76F92150F020}"/>
    <dgm:cxn modelId="{F167067E-5BA1-4D03-8E3C-FF459AEDF807}" type="presOf" srcId="{ACBA452F-552A-456D-A1AA-8D34E363C149}" destId="{4741100A-4F62-47FD-AF9E-4FC6E30199A2}" srcOrd="0" destOrd="1" presId="urn:microsoft.com/office/officeart/2005/8/layout/vList2"/>
    <dgm:cxn modelId="{47AA7A16-D0E5-435B-8312-B697F6B61D40}" type="presOf" srcId="{260DEC0B-3A33-4AFE-80EB-F71965171DD4}" destId="{E6F5DBC7-9443-4940-95A1-F397A0864052}" srcOrd="0" destOrd="0" presId="urn:microsoft.com/office/officeart/2005/8/layout/vList2"/>
    <dgm:cxn modelId="{AEA89D96-BB1A-434A-824B-44CAB2E6B9F3}" srcId="{213A9D4A-BDFD-4BA0-B39F-49CF910356EE}" destId="{7E011843-7A9F-4646-89DC-9F8094BDA285}" srcOrd="0" destOrd="0" parTransId="{B3951DC8-6E12-425C-A6AD-76FD1FC614C7}" sibTransId="{B8F9EBFA-349F-4FDD-ABB2-B5994EFC12B9}"/>
    <dgm:cxn modelId="{3E212B7E-E501-42C5-884D-144DCDD7D1F2}" type="presOf" srcId="{7E011843-7A9F-4646-89DC-9F8094BDA285}" destId="{45CAD5F8-FCB2-4634-B150-3C6B7899EFDB}" srcOrd="0" destOrd="0" presId="urn:microsoft.com/office/officeart/2005/8/layout/vList2"/>
    <dgm:cxn modelId="{71253BCF-F90D-4F0E-BB3F-D0E3EF7E7B81}" srcId="{7E011843-7A9F-4646-89DC-9F8094BDA285}" destId="{2CB8F1BD-CF8B-4C5A-8645-AF274FC7C5F3}" srcOrd="0" destOrd="0" parTransId="{4E61D418-5132-40BD-85A3-5D4DA7E69E39}" sibTransId="{3715F7D7-BE6F-4EA2-B513-3DC911F8FB81}"/>
    <dgm:cxn modelId="{C31C8CA2-AA24-40EF-9278-239FF5C6D090}" type="presOf" srcId="{2CB8F1BD-CF8B-4C5A-8645-AF274FC7C5F3}" destId="{4BC98018-D90F-495B-88BD-771B769572DC}" srcOrd="0" destOrd="0" presId="urn:microsoft.com/office/officeart/2005/8/layout/vList2"/>
    <dgm:cxn modelId="{F4D2CE5D-706E-4CDF-ABCC-C15997212678}" srcId="{213A9D4A-BDFD-4BA0-B39F-49CF910356EE}" destId="{260DEC0B-3A33-4AFE-80EB-F71965171DD4}" srcOrd="1" destOrd="0" parTransId="{AF08B072-0E8F-4FB7-AD99-D8D06981BB8F}" sibTransId="{D9789394-3C65-47F5-9124-A9F387808BD4}"/>
    <dgm:cxn modelId="{EE170DC0-C537-4E94-97E5-E641B2A825BD}" type="presOf" srcId="{BAAA1B0D-20F6-427C-B956-321FDBE9D631}" destId="{4741100A-4F62-47FD-AF9E-4FC6E30199A2}" srcOrd="0" destOrd="0" presId="urn:microsoft.com/office/officeart/2005/8/layout/vList2"/>
    <dgm:cxn modelId="{61A62F6E-D19E-4B89-A75D-D0D0E0B9BCD5}" type="presOf" srcId="{47B52175-66D0-487B-AF83-73B425C22BA8}" destId="{4BC98018-D90F-495B-88BD-771B769572DC}" srcOrd="0" destOrd="1" presId="urn:microsoft.com/office/officeart/2005/8/layout/vList2"/>
    <dgm:cxn modelId="{57F1FD11-A68C-4B59-8DC8-035413874D63}" type="presOf" srcId="{213A9D4A-BDFD-4BA0-B39F-49CF910356EE}" destId="{C0E13380-7F44-40AF-B304-FDA5A10375B6}" srcOrd="0" destOrd="0" presId="urn:microsoft.com/office/officeart/2005/8/layout/vList2"/>
    <dgm:cxn modelId="{B8A7EBEF-FFD3-46E9-8A53-728D72D30F14}" srcId="{2A13BDD6-1F95-4B00-8428-D4AFC7EF1D99}" destId="{E1F34F92-94EC-45C5-8FEC-B7EF344CB66D}" srcOrd="0" destOrd="0" parTransId="{2656EFBD-C0CD-4CC5-9B02-FA7E32AC611E}" sibTransId="{2D5F34E5-5A15-4A8E-9332-6044180D5A4E}"/>
    <dgm:cxn modelId="{4D4D7192-5A9F-46F9-BABE-3EC98A9D9C47}" srcId="{260DEC0B-3A33-4AFE-80EB-F71965171DD4}" destId="{BAAA1B0D-20F6-427C-B956-321FDBE9D631}" srcOrd="0" destOrd="0" parTransId="{274FA3F2-BF89-40CA-A93A-E963D5A43868}" sibTransId="{EEA2DF31-89B9-4B3C-8104-03FFEBE1719B}"/>
    <dgm:cxn modelId="{D7FBF5E7-FA56-4539-9F2D-61D77CC79B48}" type="presParOf" srcId="{C0E13380-7F44-40AF-B304-FDA5A10375B6}" destId="{45CAD5F8-FCB2-4634-B150-3C6B7899EFDB}" srcOrd="0" destOrd="0" presId="urn:microsoft.com/office/officeart/2005/8/layout/vList2"/>
    <dgm:cxn modelId="{2EDE01C5-330C-41F8-AB41-47AC07D7B618}" type="presParOf" srcId="{C0E13380-7F44-40AF-B304-FDA5A10375B6}" destId="{4BC98018-D90F-495B-88BD-771B769572DC}" srcOrd="1" destOrd="0" presId="urn:microsoft.com/office/officeart/2005/8/layout/vList2"/>
    <dgm:cxn modelId="{858CAD1B-EBE6-43A6-A152-822C02426271}" type="presParOf" srcId="{C0E13380-7F44-40AF-B304-FDA5A10375B6}" destId="{E6F5DBC7-9443-4940-95A1-F397A0864052}" srcOrd="2" destOrd="0" presId="urn:microsoft.com/office/officeart/2005/8/layout/vList2"/>
    <dgm:cxn modelId="{D9725FE9-5A79-474C-9B46-1B6617E530F6}" type="presParOf" srcId="{C0E13380-7F44-40AF-B304-FDA5A10375B6}" destId="{4741100A-4F62-47FD-AF9E-4FC6E30199A2}" srcOrd="3" destOrd="0" presId="urn:microsoft.com/office/officeart/2005/8/layout/vList2"/>
    <dgm:cxn modelId="{FFE05FB9-6B89-456A-8BC1-A7279185CE20}" type="presParOf" srcId="{C0E13380-7F44-40AF-B304-FDA5A10375B6}" destId="{3D8EB32F-0A0E-42B1-83C9-DE74E6E83A21}" srcOrd="4" destOrd="0" presId="urn:microsoft.com/office/officeart/2005/8/layout/vList2"/>
    <dgm:cxn modelId="{2D2156D0-9B35-4612-BB4D-A72C0E89D50C}" type="presParOf" srcId="{C0E13380-7F44-40AF-B304-FDA5A10375B6}" destId="{6AA0C6AB-E4B6-476C-8B53-DD73E8FA60F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F435A9-91E5-4B72-BE33-6DDD9F3C9B80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4C46463-22D2-4AE0-AE2B-B31AFC6BF16E}">
      <dgm:prSet phldrT="[Texto]" custT="1"/>
      <dgm:spPr/>
      <dgm:t>
        <a:bodyPr/>
        <a:lstStyle/>
        <a:p>
          <a:r>
            <a:rPr lang="es-ES" sz="2800" b="1" dirty="0"/>
            <a:t>EMITIR CONCEPTOS EN LAS ACTUACIONES JUDICIALES </a:t>
          </a:r>
        </a:p>
      </dgm:t>
    </dgm:pt>
    <dgm:pt modelId="{9F5431F8-68DC-4432-9905-F85D25D1C545}" type="parTrans" cxnId="{233AD59A-D11C-4193-94C0-7371E22E1DAE}">
      <dgm:prSet/>
      <dgm:spPr/>
      <dgm:t>
        <a:bodyPr/>
        <a:lstStyle/>
        <a:p>
          <a:endParaRPr lang="es-ES"/>
        </a:p>
      </dgm:t>
    </dgm:pt>
    <dgm:pt modelId="{C9FDCF3E-946F-4F92-AC6C-1F10FA93DFE4}" type="sibTrans" cxnId="{233AD59A-D11C-4193-94C0-7371E22E1DAE}">
      <dgm:prSet/>
      <dgm:spPr/>
      <dgm:t>
        <a:bodyPr/>
        <a:lstStyle/>
        <a:p>
          <a:endParaRPr lang="es-ES"/>
        </a:p>
      </dgm:t>
    </dgm:pt>
    <dgm:pt modelId="{73B01C10-C7F7-4C70-B59D-98BD564ABED4}">
      <dgm:prSet phldrT="[Texto]"/>
      <dgm:spPr/>
      <dgm:t>
        <a:bodyPr/>
        <a:lstStyle/>
        <a:p>
          <a:r>
            <a:rPr lang="es-MX" dirty="0"/>
            <a:t>Implica la adecuada vinculación a los trámites de la Defensoría de Familia, so pena de nulidad. </a:t>
          </a:r>
          <a:endParaRPr lang="es-ES" dirty="0"/>
        </a:p>
      </dgm:t>
    </dgm:pt>
    <dgm:pt modelId="{E86AE4B6-0285-4A9F-8F92-DE6C69A1EDA5}" type="parTrans" cxnId="{3690A847-3251-479A-885A-4BD199981C20}">
      <dgm:prSet/>
      <dgm:spPr/>
      <dgm:t>
        <a:bodyPr/>
        <a:lstStyle/>
        <a:p>
          <a:endParaRPr lang="es-ES"/>
        </a:p>
      </dgm:t>
    </dgm:pt>
    <dgm:pt modelId="{7E44C0E2-5854-485A-9994-8C5E2E500C65}" type="sibTrans" cxnId="{3690A847-3251-479A-885A-4BD199981C20}">
      <dgm:prSet/>
      <dgm:spPr/>
      <dgm:t>
        <a:bodyPr/>
        <a:lstStyle/>
        <a:p>
          <a:endParaRPr lang="es-ES"/>
        </a:p>
      </dgm:t>
    </dgm:pt>
    <dgm:pt modelId="{98BBAA0D-163E-4359-A591-4CC0F63F2CD3}">
      <dgm:prSet phldrT="[Texto]"/>
      <dgm:spPr/>
      <dgm:t>
        <a:bodyPr/>
        <a:lstStyle/>
        <a:p>
          <a:r>
            <a:rPr lang="es-MX" dirty="0"/>
            <a:t>En especial cobra importancia en las acciones de tutela donde están involucrados derechos de NNA</a:t>
          </a:r>
          <a:endParaRPr lang="es-ES" dirty="0"/>
        </a:p>
      </dgm:t>
    </dgm:pt>
    <dgm:pt modelId="{96C68FB6-97CD-485D-B579-501357AB9882}" type="parTrans" cxnId="{403CB398-0419-44CB-990B-5CECBABC8693}">
      <dgm:prSet/>
      <dgm:spPr/>
      <dgm:t>
        <a:bodyPr/>
        <a:lstStyle/>
        <a:p>
          <a:endParaRPr lang="es-ES"/>
        </a:p>
      </dgm:t>
    </dgm:pt>
    <dgm:pt modelId="{5C7D2506-CF40-4622-8B7D-00C3C89C9551}" type="sibTrans" cxnId="{403CB398-0419-44CB-990B-5CECBABC8693}">
      <dgm:prSet/>
      <dgm:spPr/>
      <dgm:t>
        <a:bodyPr/>
        <a:lstStyle/>
        <a:p>
          <a:endParaRPr lang="es-ES"/>
        </a:p>
      </dgm:t>
    </dgm:pt>
    <dgm:pt modelId="{926E1C33-BDF1-44EA-9E24-C7DDED7CA7AD}">
      <dgm:prSet phldrT="[Texto]"/>
      <dgm:spPr/>
      <dgm:t>
        <a:bodyPr/>
        <a:lstStyle/>
        <a:p>
          <a:r>
            <a:rPr lang="es-ES" dirty="0"/>
            <a:t>En los trámites de homologación de las decisiones de las Autoridades Administrativas, de pérdida de competencia de éstas , en la revisión de las medidas o en los procesos de jurisdicción voluntaria.</a:t>
          </a:r>
        </a:p>
      </dgm:t>
    </dgm:pt>
    <dgm:pt modelId="{6A04C6D7-2643-4CB2-B9CF-911AC980716C}" type="parTrans" cxnId="{90EAB7D5-68BE-475C-8F3E-6E0D3B012263}">
      <dgm:prSet/>
      <dgm:spPr/>
      <dgm:t>
        <a:bodyPr/>
        <a:lstStyle/>
        <a:p>
          <a:endParaRPr lang="es-ES"/>
        </a:p>
      </dgm:t>
    </dgm:pt>
    <dgm:pt modelId="{7B7CB8A0-E98F-4BFF-8FBD-4E364BA5B6D0}" type="sibTrans" cxnId="{90EAB7D5-68BE-475C-8F3E-6E0D3B012263}">
      <dgm:prSet/>
      <dgm:spPr/>
      <dgm:t>
        <a:bodyPr/>
        <a:lstStyle/>
        <a:p>
          <a:endParaRPr lang="es-ES"/>
        </a:p>
      </dgm:t>
    </dgm:pt>
    <dgm:pt modelId="{D8CFB273-BA0F-44B5-AD34-19E40D26EB66}" type="pres">
      <dgm:prSet presAssocID="{CDF435A9-91E5-4B72-BE33-6DDD9F3C9B8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92E2416-A65B-4DED-83C2-AFE72ADEDA11}" type="pres">
      <dgm:prSet presAssocID="{54C46463-22D2-4AE0-AE2B-B31AFC6BF16E}" presName="root" presStyleCnt="0">
        <dgm:presLayoutVars>
          <dgm:chMax/>
          <dgm:chPref val="4"/>
        </dgm:presLayoutVars>
      </dgm:prSet>
      <dgm:spPr/>
    </dgm:pt>
    <dgm:pt modelId="{0A3374B9-DFD3-4068-9269-931AA477834D}" type="pres">
      <dgm:prSet presAssocID="{54C46463-22D2-4AE0-AE2B-B31AFC6BF16E}" presName="rootComposite" presStyleCnt="0">
        <dgm:presLayoutVars/>
      </dgm:prSet>
      <dgm:spPr/>
    </dgm:pt>
    <dgm:pt modelId="{76C6CDE3-D1B1-4DDD-BB8A-0D17E3BCF03D}" type="pres">
      <dgm:prSet presAssocID="{54C46463-22D2-4AE0-AE2B-B31AFC6BF16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E1560EA0-431B-4AF5-955D-8AA624D81815}" type="pres">
      <dgm:prSet presAssocID="{54C46463-22D2-4AE0-AE2B-B31AFC6BF16E}" presName="childShape" presStyleCnt="0">
        <dgm:presLayoutVars>
          <dgm:chMax val="0"/>
          <dgm:chPref val="0"/>
        </dgm:presLayoutVars>
      </dgm:prSet>
      <dgm:spPr/>
    </dgm:pt>
    <dgm:pt modelId="{EDD48E36-AAC9-4DBC-9A8E-6BA5572D8D7A}" type="pres">
      <dgm:prSet presAssocID="{73B01C10-C7F7-4C70-B59D-98BD564ABED4}" presName="childComposite" presStyleCnt="0">
        <dgm:presLayoutVars>
          <dgm:chMax val="0"/>
          <dgm:chPref val="0"/>
        </dgm:presLayoutVars>
      </dgm:prSet>
      <dgm:spPr/>
    </dgm:pt>
    <dgm:pt modelId="{FB1B1047-5D93-46D7-A42D-508CACE08105}" type="pres">
      <dgm:prSet presAssocID="{73B01C10-C7F7-4C70-B59D-98BD564ABED4}" presName="Image" presStyleLbl="node1" presStyleIdx="0" presStyleCnt="3" custScaleY="14117"/>
      <dgm:spPr/>
    </dgm:pt>
    <dgm:pt modelId="{55F0F441-F3C8-49B4-B0FF-679844DDD5C4}" type="pres">
      <dgm:prSet presAssocID="{73B01C10-C7F7-4C70-B59D-98BD564ABED4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B6897E-2486-4AC0-936B-BF6478DBC38F}" type="pres">
      <dgm:prSet presAssocID="{98BBAA0D-163E-4359-A591-4CC0F63F2CD3}" presName="childComposite" presStyleCnt="0">
        <dgm:presLayoutVars>
          <dgm:chMax val="0"/>
          <dgm:chPref val="0"/>
        </dgm:presLayoutVars>
      </dgm:prSet>
      <dgm:spPr/>
    </dgm:pt>
    <dgm:pt modelId="{C9978B91-CC90-4A1C-9B68-D7475A48DBCA}" type="pres">
      <dgm:prSet presAssocID="{98BBAA0D-163E-4359-A591-4CC0F63F2CD3}" presName="Image" presStyleLbl="node1" presStyleIdx="1" presStyleCnt="3" custFlipVert="1" custScaleY="14247"/>
      <dgm:spPr/>
    </dgm:pt>
    <dgm:pt modelId="{1004E9D8-525A-442A-B8FE-29A5D8BE8CD1}" type="pres">
      <dgm:prSet presAssocID="{98BBAA0D-163E-4359-A591-4CC0F63F2CD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38DED7-C4FB-4E12-952C-EF241AAB01AE}" type="pres">
      <dgm:prSet presAssocID="{926E1C33-BDF1-44EA-9E24-C7DDED7CA7AD}" presName="childComposite" presStyleCnt="0">
        <dgm:presLayoutVars>
          <dgm:chMax val="0"/>
          <dgm:chPref val="0"/>
        </dgm:presLayoutVars>
      </dgm:prSet>
      <dgm:spPr/>
    </dgm:pt>
    <dgm:pt modelId="{DE71CC54-651B-4456-87DE-129C1BF778AF}" type="pres">
      <dgm:prSet presAssocID="{926E1C33-BDF1-44EA-9E24-C7DDED7CA7AD}" presName="Image" presStyleLbl="node1" presStyleIdx="2" presStyleCnt="3" custFlipVert="1" custScaleY="10882"/>
      <dgm:spPr/>
    </dgm:pt>
    <dgm:pt modelId="{0E60718C-2F0E-4EF2-AD7D-D82D99A0552E}" type="pres">
      <dgm:prSet presAssocID="{926E1C33-BDF1-44EA-9E24-C7DDED7CA7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7B7669-029E-413C-B468-AFB05D2E396A}" type="presOf" srcId="{CDF435A9-91E5-4B72-BE33-6DDD9F3C9B80}" destId="{D8CFB273-BA0F-44B5-AD34-19E40D26EB66}" srcOrd="0" destOrd="0" presId="urn:microsoft.com/office/officeart/2008/layout/PictureAccentList"/>
    <dgm:cxn modelId="{3690A847-3251-479A-885A-4BD199981C20}" srcId="{54C46463-22D2-4AE0-AE2B-B31AFC6BF16E}" destId="{73B01C10-C7F7-4C70-B59D-98BD564ABED4}" srcOrd="0" destOrd="0" parTransId="{E86AE4B6-0285-4A9F-8F92-DE6C69A1EDA5}" sibTransId="{7E44C0E2-5854-485A-9994-8C5E2E500C65}"/>
    <dgm:cxn modelId="{24D9B7B8-9584-4495-83FB-D4128E741B1D}" type="presOf" srcId="{54C46463-22D2-4AE0-AE2B-B31AFC6BF16E}" destId="{76C6CDE3-D1B1-4DDD-BB8A-0D17E3BCF03D}" srcOrd="0" destOrd="0" presId="urn:microsoft.com/office/officeart/2008/layout/PictureAccentList"/>
    <dgm:cxn modelId="{E6FFB954-F730-4992-993A-FB96CAC498A2}" type="presOf" srcId="{926E1C33-BDF1-44EA-9E24-C7DDED7CA7AD}" destId="{0E60718C-2F0E-4EF2-AD7D-D82D99A0552E}" srcOrd="0" destOrd="0" presId="urn:microsoft.com/office/officeart/2008/layout/PictureAccentList"/>
    <dgm:cxn modelId="{3FD35261-9400-474D-A72C-BD31B9C031A9}" type="presOf" srcId="{73B01C10-C7F7-4C70-B59D-98BD564ABED4}" destId="{55F0F441-F3C8-49B4-B0FF-679844DDD5C4}" srcOrd="0" destOrd="0" presId="urn:microsoft.com/office/officeart/2008/layout/PictureAccentList"/>
    <dgm:cxn modelId="{90EAB7D5-68BE-475C-8F3E-6E0D3B012263}" srcId="{54C46463-22D2-4AE0-AE2B-B31AFC6BF16E}" destId="{926E1C33-BDF1-44EA-9E24-C7DDED7CA7AD}" srcOrd="2" destOrd="0" parTransId="{6A04C6D7-2643-4CB2-B9CF-911AC980716C}" sibTransId="{7B7CB8A0-E98F-4BFF-8FBD-4E364BA5B6D0}"/>
    <dgm:cxn modelId="{BDB7E562-BE88-400E-BB26-33C44C007C65}" type="presOf" srcId="{98BBAA0D-163E-4359-A591-4CC0F63F2CD3}" destId="{1004E9D8-525A-442A-B8FE-29A5D8BE8CD1}" srcOrd="0" destOrd="0" presId="urn:microsoft.com/office/officeart/2008/layout/PictureAccentList"/>
    <dgm:cxn modelId="{233AD59A-D11C-4193-94C0-7371E22E1DAE}" srcId="{CDF435A9-91E5-4B72-BE33-6DDD9F3C9B80}" destId="{54C46463-22D2-4AE0-AE2B-B31AFC6BF16E}" srcOrd="0" destOrd="0" parTransId="{9F5431F8-68DC-4432-9905-F85D25D1C545}" sibTransId="{C9FDCF3E-946F-4F92-AC6C-1F10FA93DFE4}"/>
    <dgm:cxn modelId="{403CB398-0419-44CB-990B-5CECBABC8693}" srcId="{54C46463-22D2-4AE0-AE2B-B31AFC6BF16E}" destId="{98BBAA0D-163E-4359-A591-4CC0F63F2CD3}" srcOrd="1" destOrd="0" parTransId="{96C68FB6-97CD-485D-B579-501357AB9882}" sibTransId="{5C7D2506-CF40-4622-8B7D-00C3C89C9551}"/>
    <dgm:cxn modelId="{DC2486AF-19E4-468F-A368-88117652A37B}" type="presParOf" srcId="{D8CFB273-BA0F-44B5-AD34-19E40D26EB66}" destId="{E92E2416-A65B-4DED-83C2-AFE72ADEDA11}" srcOrd="0" destOrd="0" presId="urn:microsoft.com/office/officeart/2008/layout/PictureAccentList"/>
    <dgm:cxn modelId="{7999895A-63AA-4770-900E-C2630D2BAD13}" type="presParOf" srcId="{E92E2416-A65B-4DED-83C2-AFE72ADEDA11}" destId="{0A3374B9-DFD3-4068-9269-931AA477834D}" srcOrd="0" destOrd="0" presId="urn:microsoft.com/office/officeart/2008/layout/PictureAccentList"/>
    <dgm:cxn modelId="{EDF48C59-9053-414E-A4F3-2DA0F746056B}" type="presParOf" srcId="{0A3374B9-DFD3-4068-9269-931AA477834D}" destId="{76C6CDE3-D1B1-4DDD-BB8A-0D17E3BCF03D}" srcOrd="0" destOrd="0" presId="urn:microsoft.com/office/officeart/2008/layout/PictureAccentList"/>
    <dgm:cxn modelId="{82845A3F-B90C-4090-B161-09D6EE069A16}" type="presParOf" srcId="{E92E2416-A65B-4DED-83C2-AFE72ADEDA11}" destId="{E1560EA0-431B-4AF5-955D-8AA624D81815}" srcOrd="1" destOrd="0" presId="urn:microsoft.com/office/officeart/2008/layout/PictureAccentList"/>
    <dgm:cxn modelId="{829B87B4-1E17-490B-AE95-5DC83101EFEA}" type="presParOf" srcId="{E1560EA0-431B-4AF5-955D-8AA624D81815}" destId="{EDD48E36-AAC9-4DBC-9A8E-6BA5572D8D7A}" srcOrd="0" destOrd="0" presId="urn:microsoft.com/office/officeart/2008/layout/PictureAccentList"/>
    <dgm:cxn modelId="{6D45BA7D-FE48-4C9C-BDAC-6C255A1C07CE}" type="presParOf" srcId="{EDD48E36-AAC9-4DBC-9A8E-6BA5572D8D7A}" destId="{FB1B1047-5D93-46D7-A42D-508CACE08105}" srcOrd="0" destOrd="0" presId="urn:microsoft.com/office/officeart/2008/layout/PictureAccentList"/>
    <dgm:cxn modelId="{91927B38-37DF-46B9-8183-E82CCCF53561}" type="presParOf" srcId="{EDD48E36-AAC9-4DBC-9A8E-6BA5572D8D7A}" destId="{55F0F441-F3C8-49B4-B0FF-679844DDD5C4}" srcOrd="1" destOrd="0" presId="urn:microsoft.com/office/officeart/2008/layout/PictureAccentList"/>
    <dgm:cxn modelId="{86DF45F2-EFB6-4433-BFD5-C2BE1A2D800F}" type="presParOf" srcId="{E1560EA0-431B-4AF5-955D-8AA624D81815}" destId="{EAB6897E-2486-4AC0-936B-BF6478DBC38F}" srcOrd="1" destOrd="0" presId="urn:microsoft.com/office/officeart/2008/layout/PictureAccentList"/>
    <dgm:cxn modelId="{425A01A9-06AC-4EE4-8EDB-5F985D1F4330}" type="presParOf" srcId="{EAB6897E-2486-4AC0-936B-BF6478DBC38F}" destId="{C9978B91-CC90-4A1C-9B68-D7475A48DBCA}" srcOrd="0" destOrd="0" presId="urn:microsoft.com/office/officeart/2008/layout/PictureAccentList"/>
    <dgm:cxn modelId="{1860AE80-4FDC-4DE1-8F84-0342534E1830}" type="presParOf" srcId="{EAB6897E-2486-4AC0-936B-BF6478DBC38F}" destId="{1004E9D8-525A-442A-B8FE-29A5D8BE8CD1}" srcOrd="1" destOrd="0" presId="urn:microsoft.com/office/officeart/2008/layout/PictureAccentList"/>
    <dgm:cxn modelId="{291D6333-1C68-41CA-B9D3-CBB998D6A093}" type="presParOf" srcId="{E1560EA0-431B-4AF5-955D-8AA624D81815}" destId="{DE38DED7-C4FB-4E12-952C-EF241AAB01AE}" srcOrd="2" destOrd="0" presId="urn:microsoft.com/office/officeart/2008/layout/PictureAccentList"/>
    <dgm:cxn modelId="{F38B1D67-C9A3-4FDD-B311-F7EE7A125DCD}" type="presParOf" srcId="{DE38DED7-C4FB-4E12-952C-EF241AAB01AE}" destId="{DE71CC54-651B-4456-87DE-129C1BF778AF}" srcOrd="0" destOrd="0" presId="urn:microsoft.com/office/officeart/2008/layout/PictureAccentList"/>
    <dgm:cxn modelId="{95EBDC2E-E511-4C8C-B38D-A4F2AC8BBFFE}" type="presParOf" srcId="{DE38DED7-C4FB-4E12-952C-EF241AAB01AE}" destId="{0E60718C-2F0E-4EF2-AD7D-D82D99A0552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22BBC-C43D-426E-A60B-BECD7B1E452A}">
      <dsp:nvSpPr>
        <dsp:cNvPr id="0" name=""/>
        <dsp:cNvSpPr/>
      </dsp:nvSpPr>
      <dsp:spPr>
        <a:xfrm>
          <a:off x="2678555" y="5002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5002"/>
        <a:ext cx="5990829" cy="544620"/>
      </dsp:txXfrm>
    </dsp:sp>
    <dsp:sp modelId="{4606F571-E6F1-499F-8C76-009DC9780683}">
      <dsp:nvSpPr>
        <dsp:cNvPr id="0" name=""/>
        <dsp:cNvSpPr/>
      </dsp:nvSpPr>
      <dsp:spPr>
        <a:xfrm>
          <a:off x="2678555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F92B8-5397-4136-A528-9BAD09AE89EE}">
      <dsp:nvSpPr>
        <dsp:cNvPr id="0" name=""/>
        <dsp:cNvSpPr/>
      </dsp:nvSpPr>
      <dsp:spPr>
        <a:xfrm>
          <a:off x="3520599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1190C-0229-4955-BB72-7DDCE8F75FAC}">
      <dsp:nvSpPr>
        <dsp:cNvPr id="0" name=""/>
        <dsp:cNvSpPr/>
      </dsp:nvSpPr>
      <dsp:spPr>
        <a:xfrm>
          <a:off x="4363309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06E06-1E91-4CA0-8B9F-C577913715EA}">
      <dsp:nvSpPr>
        <dsp:cNvPr id="0" name=""/>
        <dsp:cNvSpPr/>
      </dsp:nvSpPr>
      <dsp:spPr>
        <a:xfrm>
          <a:off x="5205354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5E7A8-3C4F-4160-985E-E61DDD346E5B}">
      <dsp:nvSpPr>
        <dsp:cNvPr id="0" name=""/>
        <dsp:cNvSpPr/>
      </dsp:nvSpPr>
      <dsp:spPr>
        <a:xfrm>
          <a:off x="6048064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B722C-81B3-4722-ADCB-1C1F9060FF3F}">
      <dsp:nvSpPr>
        <dsp:cNvPr id="0" name=""/>
        <dsp:cNvSpPr/>
      </dsp:nvSpPr>
      <dsp:spPr>
        <a:xfrm>
          <a:off x="6890108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B4502-4372-4FFF-99B9-5912DE4009EE}">
      <dsp:nvSpPr>
        <dsp:cNvPr id="0" name=""/>
        <dsp:cNvSpPr/>
      </dsp:nvSpPr>
      <dsp:spPr>
        <a:xfrm>
          <a:off x="7732818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4170D-CF7E-4261-88EF-6A5B1930B052}">
      <dsp:nvSpPr>
        <dsp:cNvPr id="0" name=""/>
        <dsp:cNvSpPr/>
      </dsp:nvSpPr>
      <dsp:spPr>
        <a:xfrm>
          <a:off x="2678555" y="66056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/>
            <a:t>1. </a:t>
          </a:r>
          <a:r>
            <a:rPr lang="es-ES" sz="1600" b="0" i="0" kern="1200" dirty="0"/>
            <a:t>Controversias sobre la custodia y el régimen de visitas sobre menores y personas en condición de discapacidad de conformidad con la Ley </a:t>
          </a:r>
          <a:r>
            <a:rPr lang="es-ES" sz="1600" b="0" i="0" kern="1200" dirty="0">
              <a:hlinkClick xmlns:r="http://schemas.openxmlformats.org/officeDocument/2006/relationships" r:id="rId1"/>
            </a:rPr>
            <a:t>1996</a:t>
          </a:r>
          <a:r>
            <a:rPr lang="es-ES" sz="1600" b="0" i="0" kern="1200" dirty="0"/>
            <a:t> de 2019, la que la modifique o derogue.</a:t>
          </a:r>
          <a:endParaRPr lang="es-ES" sz="1600" kern="1200" dirty="0"/>
        </a:p>
      </dsp:txBody>
      <dsp:txXfrm>
        <a:off x="2678555" y="660565"/>
        <a:ext cx="6068710" cy="887530"/>
      </dsp:txXfrm>
    </dsp:sp>
    <dsp:sp modelId="{4BF4F9CD-EB18-4F36-85DC-83345724D9D1}">
      <dsp:nvSpPr>
        <dsp:cNvPr id="0" name=""/>
        <dsp:cNvSpPr/>
      </dsp:nvSpPr>
      <dsp:spPr>
        <a:xfrm>
          <a:off x="2678555" y="1736323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1736323"/>
        <a:ext cx="5990829" cy="544620"/>
      </dsp:txXfrm>
    </dsp:sp>
    <dsp:sp modelId="{552E530A-0E38-47DB-A003-86EB12740872}">
      <dsp:nvSpPr>
        <dsp:cNvPr id="0" name=""/>
        <dsp:cNvSpPr/>
      </dsp:nvSpPr>
      <dsp:spPr>
        <a:xfrm>
          <a:off x="2678555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860A-26A5-43FC-8924-2397A6469CDD}">
      <dsp:nvSpPr>
        <dsp:cNvPr id="0" name=""/>
        <dsp:cNvSpPr/>
      </dsp:nvSpPr>
      <dsp:spPr>
        <a:xfrm>
          <a:off x="3520599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7FEC0-9F0F-4619-A47A-EFF0154FC6D1}">
      <dsp:nvSpPr>
        <dsp:cNvPr id="0" name=""/>
        <dsp:cNvSpPr/>
      </dsp:nvSpPr>
      <dsp:spPr>
        <a:xfrm>
          <a:off x="4363309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5B284-6BD4-4BD9-91B0-EE1AF4FA140A}">
      <dsp:nvSpPr>
        <dsp:cNvPr id="0" name=""/>
        <dsp:cNvSpPr/>
      </dsp:nvSpPr>
      <dsp:spPr>
        <a:xfrm>
          <a:off x="5205354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571B-F09B-4673-B635-BF1253089AD0}">
      <dsp:nvSpPr>
        <dsp:cNvPr id="0" name=""/>
        <dsp:cNvSpPr/>
      </dsp:nvSpPr>
      <dsp:spPr>
        <a:xfrm>
          <a:off x="6048064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9C772-F387-44A3-8AAE-0365910AFD36}">
      <dsp:nvSpPr>
        <dsp:cNvPr id="0" name=""/>
        <dsp:cNvSpPr/>
      </dsp:nvSpPr>
      <dsp:spPr>
        <a:xfrm>
          <a:off x="6890108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B462F-AB58-46C8-8FBE-C8A9826BE3F9}">
      <dsp:nvSpPr>
        <dsp:cNvPr id="0" name=""/>
        <dsp:cNvSpPr/>
      </dsp:nvSpPr>
      <dsp:spPr>
        <a:xfrm>
          <a:off x="7732818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C108F-D793-469A-87F1-0BA69932DC70}">
      <dsp:nvSpPr>
        <dsp:cNvPr id="0" name=""/>
        <dsp:cNvSpPr/>
      </dsp:nvSpPr>
      <dsp:spPr>
        <a:xfrm>
          <a:off x="2678555" y="239188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2. Asuntos relacionados con las obligaciones alimentarias.</a:t>
          </a:r>
          <a:endParaRPr lang="es-ES" sz="1800" kern="1200" dirty="0"/>
        </a:p>
      </dsp:txBody>
      <dsp:txXfrm>
        <a:off x="2678555" y="2391885"/>
        <a:ext cx="6068710" cy="887530"/>
      </dsp:txXfrm>
    </dsp:sp>
    <dsp:sp modelId="{B2508A87-23A6-41AB-86CA-FC8A926B194E}">
      <dsp:nvSpPr>
        <dsp:cNvPr id="0" name=""/>
        <dsp:cNvSpPr/>
      </dsp:nvSpPr>
      <dsp:spPr>
        <a:xfrm>
          <a:off x="2678555" y="3467643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3467643"/>
        <a:ext cx="5990829" cy="544620"/>
      </dsp:txXfrm>
    </dsp:sp>
    <dsp:sp modelId="{CAE8AC4D-4D53-46D1-A29C-E0672DA37142}">
      <dsp:nvSpPr>
        <dsp:cNvPr id="0" name=""/>
        <dsp:cNvSpPr/>
      </dsp:nvSpPr>
      <dsp:spPr>
        <a:xfrm>
          <a:off x="2678555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F980E-819F-4FF4-BF6C-5FC42E70D0FF}">
      <dsp:nvSpPr>
        <dsp:cNvPr id="0" name=""/>
        <dsp:cNvSpPr/>
      </dsp:nvSpPr>
      <dsp:spPr>
        <a:xfrm>
          <a:off x="3520599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BB135-169E-4C7D-92A2-5C9A35148E15}">
      <dsp:nvSpPr>
        <dsp:cNvPr id="0" name=""/>
        <dsp:cNvSpPr/>
      </dsp:nvSpPr>
      <dsp:spPr>
        <a:xfrm>
          <a:off x="4363309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8ED7E-A4F9-4ECD-9705-E47B51C19B4E}">
      <dsp:nvSpPr>
        <dsp:cNvPr id="0" name=""/>
        <dsp:cNvSpPr/>
      </dsp:nvSpPr>
      <dsp:spPr>
        <a:xfrm>
          <a:off x="5205354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74143-353E-429E-8FDE-C8758BAF6E66}">
      <dsp:nvSpPr>
        <dsp:cNvPr id="0" name=""/>
        <dsp:cNvSpPr/>
      </dsp:nvSpPr>
      <dsp:spPr>
        <a:xfrm>
          <a:off x="6048064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C5069-24D1-49E4-B7E6-3302F6380B55}">
      <dsp:nvSpPr>
        <dsp:cNvPr id="0" name=""/>
        <dsp:cNvSpPr/>
      </dsp:nvSpPr>
      <dsp:spPr>
        <a:xfrm>
          <a:off x="6890108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309A5-8968-4389-A25A-5690F8F476F5}">
      <dsp:nvSpPr>
        <dsp:cNvPr id="0" name=""/>
        <dsp:cNvSpPr/>
      </dsp:nvSpPr>
      <dsp:spPr>
        <a:xfrm>
          <a:off x="7732818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3FAE0-1699-49BF-9047-82021E1B25B6}">
      <dsp:nvSpPr>
        <dsp:cNvPr id="0" name=""/>
        <dsp:cNvSpPr/>
      </dsp:nvSpPr>
      <dsp:spPr>
        <a:xfrm>
          <a:off x="2678555" y="412320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3. Declaración de la unión marital de hecho, su disolución y la liquidación de la sociedad patrimonial.</a:t>
          </a:r>
          <a:endParaRPr lang="es-ES" sz="1800" kern="1200" dirty="0"/>
        </a:p>
      </dsp:txBody>
      <dsp:txXfrm>
        <a:off x="2678555" y="4123205"/>
        <a:ext cx="6068710" cy="887530"/>
      </dsp:txXfrm>
    </dsp:sp>
    <dsp:sp modelId="{892992A7-4416-4787-A58B-32F06452DFDB}">
      <dsp:nvSpPr>
        <dsp:cNvPr id="0" name=""/>
        <dsp:cNvSpPr/>
      </dsp:nvSpPr>
      <dsp:spPr>
        <a:xfrm>
          <a:off x="2678555" y="5198963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5198963"/>
        <a:ext cx="5990829" cy="544620"/>
      </dsp:txXfrm>
    </dsp:sp>
    <dsp:sp modelId="{BD403E47-A5E2-451A-A433-84C3FCC24A02}">
      <dsp:nvSpPr>
        <dsp:cNvPr id="0" name=""/>
        <dsp:cNvSpPr/>
      </dsp:nvSpPr>
      <dsp:spPr>
        <a:xfrm>
          <a:off x="2678555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C973-E012-4451-B5D9-B93EAA205F8D}">
      <dsp:nvSpPr>
        <dsp:cNvPr id="0" name=""/>
        <dsp:cNvSpPr/>
      </dsp:nvSpPr>
      <dsp:spPr>
        <a:xfrm>
          <a:off x="3520599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86E3B-8490-4D24-ADD7-223416578997}">
      <dsp:nvSpPr>
        <dsp:cNvPr id="0" name=""/>
        <dsp:cNvSpPr/>
      </dsp:nvSpPr>
      <dsp:spPr>
        <a:xfrm>
          <a:off x="4363309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89000-0332-4B7A-8C3D-3B58CF5E6AA1}">
      <dsp:nvSpPr>
        <dsp:cNvPr id="0" name=""/>
        <dsp:cNvSpPr/>
      </dsp:nvSpPr>
      <dsp:spPr>
        <a:xfrm>
          <a:off x="5205354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B3516-1FAA-4C25-96A0-471CDFACE113}">
      <dsp:nvSpPr>
        <dsp:cNvPr id="0" name=""/>
        <dsp:cNvSpPr/>
      </dsp:nvSpPr>
      <dsp:spPr>
        <a:xfrm>
          <a:off x="6048064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98997-145C-424D-906E-42AAE639DB74}">
      <dsp:nvSpPr>
        <dsp:cNvPr id="0" name=""/>
        <dsp:cNvSpPr/>
      </dsp:nvSpPr>
      <dsp:spPr>
        <a:xfrm>
          <a:off x="6890108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09AE8-84FE-483B-8116-3FB36B4430C7}">
      <dsp:nvSpPr>
        <dsp:cNvPr id="0" name=""/>
        <dsp:cNvSpPr/>
      </dsp:nvSpPr>
      <dsp:spPr>
        <a:xfrm>
          <a:off x="7732818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CFB90-143F-4A74-88B6-06A435316CB4}">
      <dsp:nvSpPr>
        <dsp:cNvPr id="0" name=""/>
        <dsp:cNvSpPr/>
      </dsp:nvSpPr>
      <dsp:spPr>
        <a:xfrm>
          <a:off x="2678555" y="585452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4. Rescisión de la partición en las sucesiones y en las liquidaciones de sociedad conyugal o de sociedad patrimonial entre compañeros permanentes.</a:t>
          </a:r>
          <a:endParaRPr lang="es-ES" sz="1800" kern="1200" dirty="0"/>
        </a:p>
      </dsp:txBody>
      <dsp:txXfrm>
        <a:off x="2678555" y="5854525"/>
        <a:ext cx="6068710" cy="88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22BBC-C43D-426E-A60B-BECD7B1E452A}">
      <dsp:nvSpPr>
        <dsp:cNvPr id="0" name=""/>
        <dsp:cNvSpPr/>
      </dsp:nvSpPr>
      <dsp:spPr>
        <a:xfrm>
          <a:off x="2678555" y="5002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5002"/>
        <a:ext cx="5990829" cy="544620"/>
      </dsp:txXfrm>
    </dsp:sp>
    <dsp:sp modelId="{4606F571-E6F1-499F-8C76-009DC9780683}">
      <dsp:nvSpPr>
        <dsp:cNvPr id="0" name=""/>
        <dsp:cNvSpPr/>
      </dsp:nvSpPr>
      <dsp:spPr>
        <a:xfrm>
          <a:off x="2678555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F92B8-5397-4136-A528-9BAD09AE89EE}">
      <dsp:nvSpPr>
        <dsp:cNvPr id="0" name=""/>
        <dsp:cNvSpPr/>
      </dsp:nvSpPr>
      <dsp:spPr>
        <a:xfrm>
          <a:off x="3520599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1190C-0229-4955-BB72-7DDCE8F75FAC}">
      <dsp:nvSpPr>
        <dsp:cNvPr id="0" name=""/>
        <dsp:cNvSpPr/>
      </dsp:nvSpPr>
      <dsp:spPr>
        <a:xfrm>
          <a:off x="4363309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06E06-1E91-4CA0-8B9F-C577913715EA}">
      <dsp:nvSpPr>
        <dsp:cNvPr id="0" name=""/>
        <dsp:cNvSpPr/>
      </dsp:nvSpPr>
      <dsp:spPr>
        <a:xfrm>
          <a:off x="5205354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5E7A8-3C4F-4160-985E-E61DDD346E5B}">
      <dsp:nvSpPr>
        <dsp:cNvPr id="0" name=""/>
        <dsp:cNvSpPr/>
      </dsp:nvSpPr>
      <dsp:spPr>
        <a:xfrm>
          <a:off x="6048064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B722C-81B3-4722-ADCB-1C1F9060FF3F}">
      <dsp:nvSpPr>
        <dsp:cNvPr id="0" name=""/>
        <dsp:cNvSpPr/>
      </dsp:nvSpPr>
      <dsp:spPr>
        <a:xfrm>
          <a:off x="6890108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B4502-4372-4FFF-99B9-5912DE4009EE}">
      <dsp:nvSpPr>
        <dsp:cNvPr id="0" name=""/>
        <dsp:cNvSpPr/>
      </dsp:nvSpPr>
      <dsp:spPr>
        <a:xfrm>
          <a:off x="7732818" y="54962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4170D-CF7E-4261-88EF-6A5B1930B052}">
      <dsp:nvSpPr>
        <dsp:cNvPr id="0" name=""/>
        <dsp:cNvSpPr/>
      </dsp:nvSpPr>
      <dsp:spPr>
        <a:xfrm>
          <a:off x="2678555" y="66056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5. Conflictos sobre capitulaciones matrimoniales.</a:t>
          </a:r>
          <a:endParaRPr lang="es-ES" sz="1800" kern="1200" dirty="0"/>
        </a:p>
      </dsp:txBody>
      <dsp:txXfrm>
        <a:off x="2678555" y="660565"/>
        <a:ext cx="6068710" cy="887530"/>
      </dsp:txXfrm>
    </dsp:sp>
    <dsp:sp modelId="{4BF4F9CD-EB18-4F36-85DC-83345724D9D1}">
      <dsp:nvSpPr>
        <dsp:cNvPr id="0" name=""/>
        <dsp:cNvSpPr/>
      </dsp:nvSpPr>
      <dsp:spPr>
        <a:xfrm>
          <a:off x="2678555" y="1736323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1736323"/>
        <a:ext cx="5990829" cy="544620"/>
      </dsp:txXfrm>
    </dsp:sp>
    <dsp:sp modelId="{552E530A-0E38-47DB-A003-86EB12740872}">
      <dsp:nvSpPr>
        <dsp:cNvPr id="0" name=""/>
        <dsp:cNvSpPr/>
      </dsp:nvSpPr>
      <dsp:spPr>
        <a:xfrm>
          <a:off x="2678555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860A-26A5-43FC-8924-2397A6469CDD}">
      <dsp:nvSpPr>
        <dsp:cNvPr id="0" name=""/>
        <dsp:cNvSpPr/>
      </dsp:nvSpPr>
      <dsp:spPr>
        <a:xfrm>
          <a:off x="3520599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7FEC0-9F0F-4619-A47A-EFF0154FC6D1}">
      <dsp:nvSpPr>
        <dsp:cNvPr id="0" name=""/>
        <dsp:cNvSpPr/>
      </dsp:nvSpPr>
      <dsp:spPr>
        <a:xfrm>
          <a:off x="4363309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5B284-6BD4-4BD9-91B0-EE1AF4FA140A}">
      <dsp:nvSpPr>
        <dsp:cNvPr id="0" name=""/>
        <dsp:cNvSpPr/>
      </dsp:nvSpPr>
      <dsp:spPr>
        <a:xfrm>
          <a:off x="5205354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571B-F09B-4673-B635-BF1253089AD0}">
      <dsp:nvSpPr>
        <dsp:cNvPr id="0" name=""/>
        <dsp:cNvSpPr/>
      </dsp:nvSpPr>
      <dsp:spPr>
        <a:xfrm>
          <a:off x="6048064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9C772-F387-44A3-8AAE-0365910AFD36}">
      <dsp:nvSpPr>
        <dsp:cNvPr id="0" name=""/>
        <dsp:cNvSpPr/>
      </dsp:nvSpPr>
      <dsp:spPr>
        <a:xfrm>
          <a:off x="6890108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B462F-AB58-46C8-8FBE-C8A9826BE3F9}">
      <dsp:nvSpPr>
        <dsp:cNvPr id="0" name=""/>
        <dsp:cNvSpPr/>
      </dsp:nvSpPr>
      <dsp:spPr>
        <a:xfrm>
          <a:off x="7732818" y="2280943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C108F-D793-469A-87F1-0BA69932DC70}">
      <dsp:nvSpPr>
        <dsp:cNvPr id="0" name=""/>
        <dsp:cNvSpPr/>
      </dsp:nvSpPr>
      <dsp:spPr>
        <a:xfrm>
          <a:off x="2678555" y="239188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6. Controversias entre cónyuges sobre la dirección conjunta del hogar y entre padres sobre el ejercicio de la autoridad paterna o la patria potestad.</a:t>
          </a:r>
          <a:endParaRPr lang="es-ES" sz="1800" kern="1200" dirty="0"/>
        </a:p>
      </dsp:txBody>
      <dsp:txXfrm>
        <a:off x="2678555" y="2391885"/>
        <a:ext cx="6068710" cy="887530"/>
      </dsp:txXfrm>
    </dsp:sp>
    <dsp:sp modelId="{B2508A87-23A6-41AB-86CA-FC8A926B194E}">
      <dsp:nvSpPr>
        <dsp:cNvPr id="0" name=""/>
        <dsp:cNvSpPr/>
      </dsp:nvSpPr>
      <dsp:spPr>
        <a:xfrm>
          <a:off x="2678555" y="3467643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3467643"/>
        <a:ext cx="5990829" cy="544620"/>
      </dsp:txXfrm>
    </dsp:sp>
    <dsp:sp modelId="{CAE8AC4D-4D53-46D1-A29C-E0672DA37142}">
      <dsp:nvSpPr>
        <dsp:cNvPr id="0" name=""/>
        <dsp:cNvSpPr/>
      </dsp:nvSpPr>
      <dsp:spPr>
        <a:xfrm>
          <a:off x="2678555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F980E-819F-4FF4-BF6C-5FC42E70D0FF}">
      <dsp:nvSpPr>
        <dsp:cNvPr id="0" name=""/>
        <dsp:cNvSpPr/>
      </dsp:nvSpPr>
      <dsp:spPr>
        <a:xfrm>
          <a:off x="3520599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BB135-169E-4C7D-92A2-5C9A35148E15}">
      <dsp:nvSpPr>
        <dsp:cNvPr id="0" name=""/>
        <dsp:cNvSpPr/>
      </dsp:nvSpPr>
      <dsp:spPr>
        <a:xfrm>
          <a:off x="4363309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8ED7E-A4F9-4ECD-9705-E47B51C19B4E}">
      <dsp:nvSpPr>
        <dsp:cNvPr id="0" name=""/>
        <dsp:cNvSpPr/>
      </dsp:nvSpPr>
      <dsp:spPr>
        <a:xfrm>
          <a:off x="5205354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74143-353E-429E-8FDE-C8758BAF6E66}">
      <dsp:nvSpPr>
        <dsp:cNvPr id="0" name=""/>
        <dsp:cNvSpPr/>
      </dsp:nvSpPr>
      <dsp:spPr>
        <a:xfrm>
          <a:off x="6048064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C5069-24D1-49E4-B7E6-3302F6380B55}">
      <dsp:nvSpPr>
        <dsp:cNvPr id="0" name=""/>
        <dsp:cNvSpPr/>
      </dsp:nvSpPr>
      <dsp:spPr>
        <a:xfrm>
          <a:off x="6890108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309A5-8968-4389-A25A-5690F8F476F5}">
      <dsp:nvSpPr>
        <dsp:cNvPr id="0" name=""/>
        <dsp:cNvSpPr/>
      </dsp:nvSpPr>
      <dsp:spPr>
        <a:xfrm>
          <a:off x="7732818" y="401226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3FAE0-1699-49BF-9047-82021E1B25B6}">
      <dsp:nvSpPr>
        <dsp:cNvPr id="0" name=""/>
        <dsp:cNvSpPr/>
      </dsp:nvSpPr>
      <dsp:spPr>
        <a:xfrm>
          <a:off x="2678555" y="412320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7. Separación de bienes y de cuerpos.</a:t>
          </a:r>
          <a:endParaRPr lang="es-ES" sz="1800" kern="1200" dirty="0"/>
        </a:p>
      </dsp:txBody>
      <dsp:txXfrm>
        <a:off x="2678555" y="4123205"/>
        <a:ext cx="6068710" cy="887530"/>
      </dsp:txXfrm>
    </dsp:sp>
    <dsp:sp modelId="{892992A7-4416-4787-A58B-32F06452DFDB}">
      <dsp:nvSpPr>
        <dsp:cNvPr id="0" name=""/>
        <dsp:cNvSpPr/>
      </dsp:nvSpPr>
      <dsp:spPr>
        <a:xfrm>
          <a:off x="2678555" y="5198963"/>
          <a:ext cx="5990829" cy="5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2678555" y="5198963"/>
        <a:ext cx="5990829" cy="544620"/>
      </dsp:txXfrm>
    </dsp:sp>
    <dsp:sp modelId="{BD403E47-A5E2-451A-A433-84C3FCC24A02}">
      <dsp:nvSpPr>
        <dsp:cNvPr id="0" name=""/>
        <dsp:cNvSpPr/>
      </dsp:nvSpPr>
      <dsp:spPr>
        <a:xfrm>
          <a:off x="2678555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C973-E012-4451-B5D9-B93EAA205F8D}">
      <dsp:nvSpPr>
        <dsp:cNvPr id="0" name=""/>
        <dsp:cNvSpPr/>
      </dsp:nvSpPr>
      <dsp:spPr>
        <a:xfrm>
          <a:off x="3520599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86E3B-8490-4D24-ADD7-223416578997}">
      <dsp:nvSpPr>
        <dsp:cNvPr id="0" name=""/>
        <dsp:cNvSpPr/>
      </dsp:nvSpPr>
      <dsp:spPr>
        <a:xfrm>
          <a:off x="4363309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89000-0332-4B7A-8C3D-3B58CF5E6AA1}">
      <dsp:nvSpPr>
        <dsp:cNvPr id="0" name=""/>
        <dsp:cNvSpPr/>
      </dsp:nvSpPr>
      <dsp:spPr>
        <a:xfrm>
          <a:off x="5205354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B3516-1FAA-4C25-96A0-471CDFACE113}">
      <dsp:nvSpPr>
        <dsp:cNvPr id="0" name=""/>
        <dsp:cNvSpPr/>
      </dsp:nvSpPr>
      <dsp:spPr>
        <a:xfrm>
          <a:off x="6048064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98997-145C-424D-906E-42AAE639DB74}">
      <dsp:nvSpPr>
        <dsp:cNvPr id="0" name=""/>
        <dsp:cNvSpPr/>
      </dsp:nvSpPr>
      <dsp:spPr>
        <a:xfrm>
          <a:off x="6890108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09AE8-84FE-483B-8116-3FB36B4430C7}">
      <dsp:nvSpPr>
        <dsp:cNvPr id="0" name=""/>
        <dsp:cNvSpPr/>
      </dsp:nvSpPr>
      <dsp:spPr>
        <a:xfrm>
          <a:off x="7732818" y="5743584"/>
          <a:ext cx="1401854" cy="11094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CFB90-143F-4A74-88B6-06A435316CB4}">
      <dsp:nvSpPr>
        <dsp:cNvPr id="0" name=""/>
        <dsp:cNvSpPr/>
      </dsp:nvSpPr>
      <dsp:spPr>
        <a:xfrm>
          <a:off x="2678555" y="5854525"/>
          <a:ext cx="6068710" cy="887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8. En todos aquellos que no estén expresamente exceptuados por la ley.</a:t>
          </a:r>
          <a:endParaRPr lang="es-ES" sz="1800" kern="1200" dirty="0"/>
        </a:p>
      </dsp:txBody>
      <dsp:txXfrm>
        <a:off x="2678555" y="5854525"/>
        <a:ext cx="6068710" cy="887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AD5F8-FCB2-4634-B150-3C6B7899EFDB}">
      <dsp:nvSpPr>
        <dsp:cNvPr id="0" name=""/>
        <dsp:cNvSpPr/>
      </dsp:nvSpPr>
      <dsp:spPr>
        <a:xfrm>
          <a:off x="0" y="16787"/>
          <a:ext cx="10121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/>
            <a:t>Restitución internacional de niños, niñas y adolescentes </a:t>
          </a:r>
          <a:r>
            <a:rPr lang="es-ES" sz="2100" kern="1200" dirty="0"/>
            <a:t>(art. 112 del C.I.A.)</a:t>
          </a:r>
        </a:p>
      </dsp:txBody>
      <dsp:txXfrm>
        <a:off x="24588" y="41375"/>
        <a:ext cx="10072424" cy="454509"/>
      </dsp:txXfrm>
    </dsp:sp>
    <dsp:sp modelId="{4BC98018-D90F-495B-88BD-771B769572DC}">
      <dsp:nvSpPr>
        <dsp:cNvPr id="0" name=""/>
        <dsp:cNvSpPr/>
      </dsp:nvSpPr>
      <dsp:spPr>
        <a:xfrm>
          <a:off x="0" y="556636"/>
          <a:ext cx="10121600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61" tIns="26670" rIns="149352" bIns="2667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b="0" i="0" kern="1200" dirty="0"/>
            <a:t>Para los efectos de este artículo actuará como autoridad central el Instituto Colombiano de Bienestar Familiar. La Autoridad Central por intermedio del Defensor de familia adelantará las actuaciones tendientes a la restitución voluntaria del niño, niña o adolescente y decretará las medidas de restablecimiento de derechos a que haya lugar.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/>
            <a:t>En la fase administrativa y la presentación de la solicitud e informe ante el Juez, y la participación en la audiencia hasta la sentencia. </a:t>
          </a:r>
          <a:endParaRPr lang="es-ES" sz="1600" kern="1200" dirty="0"/>
        </a:p>
      </dsp:txBody>
      <dsp:txXfrm>
        <a:off x="0" y="556636"/>
        <a:ext cx="10121600" cy="1238895"/>
      </dsp:txXfrm>
    </dsp:sp>
    <dsp:sp modelId="{E6F5DBC7-9443-4940-95A1-F397A0864052}">
      <dsp:nvSpPr>
        <dsp:cNvPr id="0" name=""/>
        <dsp:cNvSpPr/>
      </dsp:nvSpPr>
      <dsp:spPr>
        <a:xfrm>
          <a:off x="0" y="1795531"/>
          <a:ext cx="10121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Proceso de </a:t>
          </a:r>
          <a:r>
            <a:rPr lang="es-MX" sz="2100" b="1" kern="1200" dirty="0"/>
            <a:t>alimentos internacionales</a:t>
          </a:r>
          <a:r>
            <a:rPr lang="es-MX" sz="2100" kern="1200" dirty="0"/>
            <a:t> </a:t>
          </a:r>
          <a:endParaRPr lang="es-ES" sz="2100" kern="1200" dirty="0"/>
        </a:p>
      </dsp:txBody>
      <dsp:txXfrm>
        <a:off x="24588" y="1820119"/>
        <a:ext cx="10072424" cy="454509"/>
      </dsp:txXfrm>
    </dsp:sp>
    <dsp:sp modelId="{4741100A-4F62-47FD-AF9E-4FC6E30199A2}">
      <dsp:nvSpPr>
        <dsp:cNvPr id="0" name=""/>
        <dsp:cNvSpPr/>
      </dsp:nvSpPr>
      <dsp:spPr>
        <a:xfrm>
          <a:off x="0" y="2299216"/>
          <a:ext cx="10121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61" tIns="26670" rIns="149352" bIns="2667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/>
            <a:t>Convención sobre la Obtención de Alimentos en el extranjero, suscrito en Nueva York el 20 de Junio de 1956)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/>
            <a:t>Elaboración de la demanda o solicitud. </a:t>
          </a:r>
          <a:r>
            <a:rPr lang="es-ES" sz="1600" kern="1200" dirty="0"/>
            <a:t> </a:t>
          </a:r>
        </a:p>
      </dsp:txBody>
      <dsp:txXfrm>
        <a:off x="0" y="2299216"/>
        <a:ext cx="10121600" cy="554242"/>
      </dsp:txXfrm>
    </dsp:sp>
    <dsp:sp modelId="{3D8EB32F-0A0E-42B1-83C9-DE74E6E83A21}">
      <dsp:nvSpPr>
        <dsp:cNvPr id="0" name=""/>
        <dsp:cNvSpPr/>
      </dsp:nvSpPr>
      <dsp:spPr>
        <a:xfrm>
          <a:off x="0" y="2832467"/>
          <a:ext cx="10121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Cuando </a:t>
          </a:r>
          <a:r>
            <a:rPr lang="es-MX" sz="2100" b="1" kern="1200" dirty="0"/>
            <a:t>fracasa la conciliación- Fijación de alimentos provisionales</a:t>
          </a:r>
          <a:r>
            <a:rPr lang="es-MX" sz="2100" kern="1200" dirty="0"/>
            <a:t> </a:t>
          </a:r>
          <a:endParaRPr lang="es-ES" sz="2100" kern="1200" dirty="0"/>
        </a:p>
      </dsp:txBody>
      <dsp:txXfrm>
        <a:off x="24588" y="2857055"/>
        <a:ext cx="10072424" cy="454509"/>
      </dsp:txXfrm>
    </dsp:sp>
    <dsp:sp modelId="{6AA0C6AB-E4B6-476C-8B53-DD73E8FA60F2}">
      <dsp:nvSpPr>
        <dsp:cNvPr id="0" name=""/>
        <dsp:cNvSpPr/>
      </dsp:nvSpPr>
      <dsp:spPr>
        <a:xfrm>
          <a:off x="0" y="3357143"/>
          <a:ext cx="10121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61" tIns="26670" rIns="149352" bIns="2667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/>
            <a:t>En virtud del Art. 111 CIA, por aplicación de verificación de garantía de derechos o en el desarrollo del PARD. Sentencia de la CSJ. </a:t>
          </a:r>
          <a:endParaRPr lang="es-ES" sz="1600" kern="1200" dirty="0"/>
        </a:p>
      </dsp:txBody>
      <dsp:txXfrm>
        <a:off x="0" y="3357143"/>
        <a:ext cx="10121600" cy="499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6CDE3-D1B1-4DDD-BB8A-0D17E3BCF03D}">
      <dsp:nvSpPr>
        <dsp:cNvPr id="0" name=""/>
        <dsp:cNvSpPr/>
      </dsp:nvSpPr>
      <dsp:spPr>
        <a:xfrm>
          <a:off x="485710" y="1489"/>
          <a:ext cx="9178944" cy="895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EMITIR CONCEPTOS EN LAS ACTUACIONES JUDICIALES </a:t>
          </a:r>
        </a:p>
      </dsp:txBody>
      <dsp:txXfrm>
        <a:off x="511947" y="27726"/>
        <a:ext cx="9126470" cy="843322"/>
      </dsp:txXfrm>
    </dsp:sp>
    <dsp:sp modelId="{FB1B1047-5D93-46D7-A42D-508CACE08105}">
      <dsp:nvSpPr>
        <dsp:cNvPr id="0" name=""/>
        <dsp:cNvSpPr/>
      </dsp:nvSpPr>
      <dsp:spPr>
        <a:xfrm>
          <a:off x="485710" y="1443198"/>
          <a:ext cx="895796" cy="12645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0F441-F3C8-49B4-B0FF-679844DDD5C4}">
      <dsp:nvSpPr>
        <dsp:cNvPr id="0" name=""/>
        <dsp:cNvSpPr/>
      </dsp:nvSpPr>
      <dsp:spPr>
        <a:xfrm>
          <a:off x="1435255" y="1058529"/>
          <a:ext cx="8229399" cy="89579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Implica la adecuada vinculación a los trámites de la Defensoría de Familia, so pena de nulidad. </a:t>
          </a:r>
          <a:endParaRPr lang="es-ES" sz="1500" kern="1200" dirty="0"/>
        </a:p>
      </dsp:txBody>
      <dsp:txXfrm>
        <a:off x="1478992" y="1102266"/>
        <a:ext cx="8141925" cy="808322"/>
      </dsp:txXfrm>
    </dsp:sp>
    <dsp:sp modelId="{C9978B91-CC90-4A1C-9B68-D7475A48DBCA}">
      <dsp:nvSpPr>
        <dsp:cNvPr id="0" name=""/>
        <dsp:cNvSpPr/>
      </dsp:nvSpPr>
      <dsp:spPr>
        <a:xfrm flipV="1">
          <a:off x="485710" y="2445907"/>
          <a:ext cx="895796" cy="127624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4E9D8-525A-442A-B8FE-29A5D8BE8CD1}">
      <dsp:nvSpPr>
        <dsp:cNvPr id="0" name=""/>
        <dsp:cNvSpPr/>
      </dsp:nvSpPr>
      <dsp:spPr>
        <a:xfrm>
          <a:off x="1435255" y="2061821"/>
          <a:ext cx="8229399" cy="895796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En especial cobra importancia en las acciones de tutela donde están involucrados derechos de NNA</a:t>
          </a:r>
          <a:endParaRPr lang="es-ES" sz="1500" kern="1200" dirty="0"/>
        </a:p>
      </dsp:txBody>
      <dsp:txXfrm>
        <a:off x="1478992" y="2105558"/>
        <a:ext cx="8141925" cy="808322"/>
      </dsp:txXfrm>
    </dsp:sp>
    <dsp:sp modelId="{DE71CC54-651B-4456-87DE-129C1BF778AF}">
      <dsp:nvSpPr>
        <dsp:cNvPr id="0" name=""/>
        <dsp:cNvSpPr/>
      </dsp:nvSpPr>
      <dsp:spPr>
        <a:xfrm flipV="1">
          <a:off x="485710" y="3464271"/>
          <a:ext cx="895796" cy="97480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0718C-2F0E-4EF2-AD7D-D82D99A0552E}">
      <dsp:nvSpPr>
        <dsp:cNvPr id="0" name=""/>
        <dsp:cNvSpPr/>
      </dsp:nvSpPr>
      <dsp:spPr>
        <a:xfrm>
          <a:off x="1435255" y="3065113"/>
          <a:ext cx="8229399" cy="895796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En los trámites de homologación de las decisiones de las Autoridades Administrativas, de pérdida de competencia de éstas , en la revisión de las medidas o en los procesos de jurisdicción voluntaria.</a:t>
          </a:r>
        </a:p>
      </dsp:txBody>
      <dsp:txXfrm>
        <a:off x="1478992" y="3108850"/>
        <a:ext cx="8141925" cy="808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986EB-D3DF-4FC6-AB36-E182462303ED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08B8-63FC-414E-8FD3-0A2560DDC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02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0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04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98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649" y="137160"/>
            <a:ext cx="906622" cy="121247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17903" y="1517903"/>
            <a:ext cx="2072639" cy="2776855"/>
          </a:xfrm>
          <a:custGeom>
            <a:avLst/>
            <a:gdLst/>
            <a:ahLst/>
            <a:cxnLst/>
            <a:rect l="l" t="t" r="r" b="b"/>
            <a:pathLst>
              <a:path w="2072639" h="2776854">
                <a:moveTo>
                  <a:pt x="2072640" y="0"/>
                </a:moveTo>
                <a:lnTo>
                  <a:pt x="0" y="0"/>
                </a:lnTo>
                <a:lnTo>
                  <a:pt x="0" y="2776728"/>
                </a:lnTo>
                <a:lnTo>
                  <a:pt x="690879" y="1851152"/>
                </a:lnTo>
                <a:lnTo>
                  <a:pt x="690879" y="690880"/>
                </a:lnTo>
                <a:lnTo>
                  <a:pt x="1556893" y="690880"/>
                </a:lnTo>
                <a:lnTo>
                  <a:pt x="2072640" y="0"/>
                </a:lnTo>
                <a:close/>
              </a:path>
            </a:pathLst>
          </a:custGeom>
          <a:solidFill>
            <a:srgbClr val="E3831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89647" y="3188207"/>
            <a:ext cx="2072639" cy="2776855"/>
          </a:xfrm>
          <a:custGeom>
            <a:avLst/>
            <a:gdLst/>
            <a:ahLst/>
            <a:cxnLst/>
            <a:rect l="l" t="t" r="r" b="b"/>
            <a:pathLst>
              <a:path w="2072640" h="2776854">
                <a:moveTo>
                  <a:pt x="2072640" y="0"/>
                </a:moveTo>
                <a:lnTo>
                  <a:pt x="1381759" y="925575"/>
                </a:lnTo>
                <a:lnTo>
                  <a:pt x="1381759" y="2085847"/>
                </a:lnTo>
                <a:lnTo>
                  <a:pt x="515747" y="2085847"/>
                </a:lnTo>
                <a:lnTo>
                  <a:pt x="0" y="2776728"/>
                </a:lnTo>
                <a:lnTo>
                  <a:pt x="2072640" y="2776728"/>
                </a:lnTo>
                <a:lnTo>
                  <a:pt x="2072640" y="0"/>
                </a:lnTo>
                <a:close/>
              </a:path>
            </a:pathLst>
          </a:custGeom>
          <a:solidFill>
            <a:srgbClr val="BC572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6122" y="2278760"/>
            <a:ext cx="769975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2361" y="3925011"/>
            <a:ext cx="690727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4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8" y="5270900"/>
            <a:ext cx="3186885" cy="1757937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‹Nº›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0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7354" y="721563"/>
            <a:ext cx="625729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437" y="1449450"/>
            <a:ext cx="10264140" cy="446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ecretariasenado.gov.co/senado/basedoc/ley_2126_2021.html#INIC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secretariasenado.gov.co/senado/basedoc/ley_0906_2004_pr001.html#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.jp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jp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  <a:solidFill>
            <a:schemeClr val="accent1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602" y="1423162"/>
            <a:ext cx="10033000" cy="20428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38784" algn="ctr">
              <a:lnSpc>
                <a:spcPct val="100000"/>
              </a:lnSpc>
              <a:spcBef>
                <a:spcPts val="90"/>
              </a:spcBef>
            </a:pPr>
            <a:r>
              <a:rPr lang="es-CO" sz="4400" b="1" spc="-5" dirty="0"/>
              <a:t>EL ROL DEL DEFENSOR DE FAMILIA Y DEL COMISARIO DE FAMILIA EN LOS PROCESOS DE FAMILIA</a:t>
            </a:r>
            <a:endParaRPr sz="4400" b="1" spc="-5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1509" y="112776"/>
            <a:ext cx="816758" cy="12566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29076" y="5139690"/>
            <a:ext cx="484378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O" sz="2000" b="1" spc="-15" dirty="0">
                <a:latin typeface="Calibri"/>
                <a:cs typeface="Calibri"/>
              </a:rPr>
              <a:t>Armenia-Quindío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–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lang="es-CO" sz="2000" b="1" spc="10" dirty="0">
                <a:latin typeface="Calibri"/>
                <a:cs typeface="Calibri"/>
              </a:rPr>
              <a:t>12 DE JUNIO DE 2024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39794"/>
            <a:ext cx="2993136" cy="1640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6400800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0" y="457200"/>
                </a:moveTo>
                <a:lnTo>
                  <a:pt x="12188825" y="457200"/>
                </a:lnTo>
                <a:lnTo>
                  <a:pt x="12188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B5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509" y="662914"/>
            <a:ext cx="857280" cy="119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688" y="1999462"/>
            <a:ext cx="3994424" cy="2708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606" y="2798190"/>
            <a:ext cx="29813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2400" b="1" dirty="0">
                <a:solidFill>
                  <a:schemeClr val="bg1"/>
                </a:solidFill>
                <a:latin typeface="Calibri"/>
                <a:cs typeface="Calibri"/>
              </a:rPr>
              <a:t>NATURALEZA JURIDICA DEL COMISARIO (A) DE FAMILIA 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8200" y="1338247"/>
            <a:ext cx="4690398" cy="3170740"/>
          </a:xfrm>
          <a:prstGeom prst="rect">
            <a:avLst/>
          </a:prstGeom>
          <a:ln w="15875">
            <a:solidFill>
              <a:srgbClr val="755D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lvl="1">
              <a:spcBef>
                <a:spcPts val="55"/>
              </a:spcBef>
            </a:pPr>
            <a:endParaRPr lang="es-CO" sz="1800" kern="100" dirty="0">
              <a:solidFill>
                <a:srgbClr val="000000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55"/>
              </a:spcBef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3 de la ley 2126 de 2021: Las Comisarías de Familia son dependencias o entidades de carácter administrativo e interdisciplinario del orden municipal o distrital, con funciones administrativas y jurisdiccionales, conforme a los términos establecidos en la presente ley.</a:t>
            </a:r>
            <a:endParaRPr lang="es-CO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</p:txBody>
      </p:sp>
      <p:pic>
        <p:nvPicPr>
          <p:cNvPr id="11" name="Imagen 10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B8B9035-F259-3153-2CA3-E8A5A21E8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98" y="4816765"/>
            <a:ext cx="2571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/>
        </p:nvSpPr>
        <p:spPr>
          <a:xfrm>
            <a:off x="1354112" y="511048"/>
            <a:ext cx="9626700" cy="89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500"/>
              </a:spcBef>
              <a:buClr>
                <a:srgbClr val="0070C0"/>
              </a:buClr>
              <a:buSzPts val="2500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PRINCIPIOS RECTORES DE </a:t>
            </a:r>
            <a:r>
              <a:rPr lang="es-ES" sz="2400" b="1" i="0" u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 ACTUACIÓN DE LOS COMISARIOS DE FAMILIA</a:t>
            </a:r>
            <a:endParaRPr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1044575" y="2108200"/>
            <a:ext cx="12477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Respeto y garantía de D.H.</a:t>
            </a:r>
          </a:p>
        </p:txBody>
      </p:sp>
      <p:sp>
        <p:nvSpPr>
          <p:cNvPr id="297" name="Google Shape;297;p37"/>
          <p:cNvSpPr/>
          <p:nvPr/>
        </p:nvSpPr>
        <p:spPr>
          <a:xfrm>
            <a:off x="7923212" y="2108200"/>
            <a:ext cx="13860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Debida diligencia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6238787" y="2101850"/>
            <a:ext cx="1613088" cy="126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Autonomía e </a:t>
            </a:r>
            <a:r>
              <a:rPr lang="es-CO" sz="1700" dirty="0">
                <a:solidFill>
                  <a:schemeClr val="bg1"/>
                </a:solidFill>
              </a:rPr>
              <a:t>Independencia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2357436" y="2101850"/>
            <a:ext cx="1298851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Oportunidad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3727625" y="2108200"/>
            <a:ext cx="1247699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Eficacia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5046649" y="2108200"/>
            <a:ext cx="11208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7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Eficiencia</a:t>
            </a:r>
            <a:endParaRPr sz="1700" dirty="0"/>
          </a:p>
        </p:txBody>
      </p:sp>
      <p:sp>
        <p:nvSpPr>
          <p:cNvPr id="302" name="Google Shape;302;p37"/>
          <p:cNvSpPr/>
          <p:nvPr/>
        </p:nvSpPr>
        <p:spPr>
          <a:xfrm>
            <a:off x="9380537" y="2101850"/>
            <a:ext cx="13860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discriminación</a:t>
            </a:r>
            <a:endParaRPr sz="1400" dirty="0"/>
          </a:p>
        </p:txBody>
      </p:sp>
      <p:sp>
        <p:nvSpPr>
          <p:cNvPr id="303" name="Google Shape;303;p37"/>
          <p:cNvSpPr/>
          <p:nvPr/>
        </p:nvSpPr>
        <p:spPr>
          <a:xfrm>
            <a:off x="1354112" y="3422650"/>
            <a:ext cx="1576525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Imparcialidad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8134350" y="3398019"/>
            <a:ext cx="20574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Coordinación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05" name="Google Shape;305;p37"/>
          <p:cNvSpPr/>
          <p:nvPr/>
        </p:nvSpPr>
        <p:spPr>
          <a:xfrm>
            <a:off x="3028950" y="3422650"/>
            <a:ext cx="13860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CO" sz="14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14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diferenciada e interseccional </a:t>
            </a:r>
            <a:endParaRPr dirty="0"/>
          </a:p>
        </p:txBody>
      </p:sp>
      <p:sp>
        <p:nvSpPr>
          <p:cNvPr id="306" name="Google Shape;306;p37"/>
          <p:cNvSpPr/>
          <p:nvPr/>
        </p:nvSpPr>
        <p:spPr>
          <a:xfrm>
            <a:off x="4543425" y="3422650"/>
            <a:ext cx="14445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Enfoque de género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6116400" y="3487737"/>
            <a:ext cx="1884599" cy="938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CO" sz="1600" dirty="0">
                <a:solidFill>
                  <a:schemeClr val="bg1"/>
                </a:solidFill>
              </a:rPr>
              <a:t>Corresponsabilidad</a:t>
            </a:r>
            <a:r>
              <a:rPr lang="es-CO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971" y="158750"/>
            <a:ext cx="850291" cy="96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7291" y="222490"/>
            <a:ext cx="1584977" cy="1584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1810" y="566861"/>
            <a:ext cx="973963" cy="996427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 algn="ctr">
              <a:lnSpc>
                <a:spcPts val="1540"/>
              </a:lnSpc>
              <a:spcBef>
                <a:spcPts val="270"/>
              </a:spcBef>
            </a:pPr>
            <a:r>
              <a:rPr lang="es-CO" sz="1400" dirty="0">
                <a:solidFill>
                  <a:schemeClr val="bg1"/>
                </a:solidFill>
                <a:latin typeface="Calibri"/>
                <a:cs typeface="Calibri"/>
              </a:rPr>
              <a:t>Dirigir el proceso y velar por su rápida solución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7776" y="1159763"/>
            <a:ext cx="592836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7940" y="1199388"/>
            <a:ext cx="1603247" cy="1601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35495" y="1456182"/>
            <a:ext cx="1045464" cy="99706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635" algn="ctr">
              <a:lnSpc>
                <a:spcPts val="1540"/>
              </a:lnSpc>
              <a:spcBef>
                <a:spcPts val="275"/>
              </a:spcBef>
            </a:pPr>
            <a:r>
              <a:rPr lang="es-CO" sz="1400" dirty="0">
                <a:solidFill>
                  <a:schemeClr val="bg1"/>
                </a:solidFill>
                <a:latin typeface="Calibri"/>
                <a:cs typeface="Calibri"/>
              </a:rPr>
              <a:t>Hacer efectiva la igualdad de las partes en el proceso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4073" y="2843730"/>
            <a:ext cx="545910" cy="487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9134" y="3436594"/>
            <a:ext cx="1584977" cy="1583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57973" y="3665982"/>
            <a:ext cx="1026794" cy="104772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0955" algn="ctr">
              <a:lnSpc>
                <a:spcPct val="91500"/>
              </a:lnSpc>
              <a:spcBef>
                <a:spcPts val="220"/>
              </a:spcBef>
            </a:pPr>
            <a:r>
              <a:rPr lang="es-CO" sz="1200" dirty="0">
                <a:solidFill>
                  <a:schemeClr val="bg1"/>
                </a:solidFill>
                <a:latin typeface="Calibri"/>
                <a:cs typeface="Calibri"/>
              </a:rPr>
              <a:t>Prevenir , remediar y sancionar  los actos contrarios a la dignidad de la justicia 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35495" y="4767071"/>
            <a:ext cx="659892" cy="643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3540" y="5205984"/>
            <a:ext cx="1603247" cy="1603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27776" y="5308281"/>
            <a:ext cx="875664" cy="122059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  <a:spcBef>
                <a:spcPts val="245"/>
              </a:spcBef>
            </a:pPr>
            <a:r>
              <a:rPr lang="es-CO" sz="1400" dirty="0">
                <a:solidFill>
                  <a:schemeClr val="bg1"/>
                </a:solidFill>
                <a:latin typeface="Calibri"/>
                <a:cs typeface="Calibri"/>
              </a:rPr>
              <a:t>Facultades en materia de pruebas y medidas de </a:t>
            </a:r>
            <a:r>
              <a:rPr lang="es-CO" sz="1200" dirty="0">
                <a:solidFill>
                  <a:schemeClr val="bg1"/>
                </a:solidFill>
                <a:latin typeface="Calibri"/>
                <a:cs typeface="Calibri"/>
              </a:rPr>
              <a:t>saneamiento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10271" y="5727098"/>
            <a:ext cx="464891" cy="5640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7325" y="5219686"/>
            <a:ext cx="1583470" cy="1584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92067" y="5623545"/>
            <a:ext cx="894462" cy="96205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15"/>
              </a:spcBef>
            </a:pPr>
            <a:r>
              <a:rPr lang="es-CO" sz="1100" dirty="0">
                <a:solidFill>
                  <a:schemeClr val="bg1"/>
                </a:solidFill>
                <a:latin typeface="Calibri"/>
                <a:cs typeface="Calibri"/>
              </a:rPr>
              <a:t>Guardar reserva sobre las decisiones que deben dictarse en los procesos 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32176" y="4785359"/>
            <a:ext cx="659891" cy="6431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0220" y="3422903"/>
            <a:ext cx="1603247" cy="1601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30729" y="3675379"/>
            <a:ext cx="1027430" cy="8242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45"/>
              </a:spcBef>
            </a:pPr>
            <a:r>
              <a:rPr lang="es-CO" sz="1400" dirty="0">
                <a:solidFill>
                  <a:schemeClr val="bg1"/>
                </a:solidFill>
                <a:latin typeface="Calibri"/>
                <a:cs typeface="Calibri"/>
              </a:rPr>
              <a:t>Observar los términos legales y procesales 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58545" y="2913888"/>
            <a:ext cx="545910" cy="4800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5710" y="1210059"/>
            <a:ext cx="1584977" cy="1584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76716" y="1429514"/>
            <a:ext cx="711721" cy="87780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20"/>
              </a:spcBef>
            </a:pPr>
            <a:r>
              <a:rPr lang="es-CO" sz="1200" dirty="0">
                <a:solidFill>
                  <a:schemeClr val="bg1"/>
                </a:solidFill>
                <a:latin typeface="Calibri"/>
                <a:cs typeface="Calibri"/>
              </a:rPr>
              <a:t>Asistir y presidir las audiencias y </a:t>
            </a:r>
            <a:r>
              <a:rPr lang="es-CO" sz="1200" dirty="0" err="1">
                <a:solidFill>
                  <a:schemeClr val="bg1"/>
                </a:solidFill>
                <a:latin typeface="Calibri"/>
                <a:cs typeface="Calibri"/>
              </a:rPr>
              <a:t>dioigencias</a:t>
            </a:r>
            <a:r>
              <a:rPr lang="es-CO" sz="1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88664" y="1178052"/>
            <a:ext cx="588263" cy="643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24147" y="2857626"/>
            <a:ext cx="277558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DEBERES DE LOS DEFENSORES (AS) DE FAMILIA 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722312" y="54768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s-CO" sz="2800" b="1" i="0" u="none" dirty="0">
                <a:solidFill>
                  <a:srgbClr val="0070C0"/>
                </a:solidFill>
                <a:sym typeface="Calibri"/>
              </a:rPr>
              <a:t>FUNCIONES DE LAS DEFENSORIAS DE FAMILIA</a:t>
            </a:r>
            <a:r>
              <a:rPr lang="es-CO" sz="44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44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CO" dirty="0"/>
          </a:p>
        </p:txBody>
      </p:sp>
      <p:grpSp>
        <p:nvGrpSpPr>
          <p:cNvPr id="191" name="Google Shape;191;p31"/>
          <p:cNvGrpSpPr/>
          <p:nvPr/>
        </p:nvGrpSpPr>
        <p:grpSpPr>
          <a:xfrm>
            <a:off x="1603400" y="1225434"/>
            <a:ext cx="8326692" cy="3997600"/>
            <a:chOff x="618550" y="1745593"/>
            <a:chExt cx="7906839" cy="3653112"/>
          </a:xfrm>
        </p:grpSpPr>
        <p:grpSp>
          <p:nvGrpSpPr>
            <p:cNvPr id="192" name="Google Shape;192;p31"/>
            <p:cNvGrpSpPr/>
            <p:nvPr/>
          </p:nvGrpSpPr>
          <p:grpSpPr>
            <a:xfrm>
              <a:off x="3005361" y="2232798"/>
              <a:ext cx="3133273" cy="3129734"/>
              <a:chOff x="4007149" y="1834063"/>
              <a:chExt cx="4177697" cy="4172978"/>
            </a:xfrm>
          </p:grpSpPr>
          <p:sp>
            <p:nvSpPr>
              <p:cNvPr id="193" name="Google Shape;193;p31"/>
              <p:cNvSpPr/>
              <p:nvPr/>
            </p:nvSpPr>
            <p:spPr>
              <a:xfrm>
                <a:off x="4007149" y="2517635"/>
                <a:ext cx="1498463" cy="3489018"/>
              </a:xfrm>
              <a:custGeom>
                <a:avLst/>
                <a:gdLst/>
                <a:ahLst/>
                <a:cxnLst/>
                <a:rect l="l" t="t" r="r" b="b"/>
                <a:pathLst>
                  <a:path w="1390685" h="3238068" extrusionOk="0">
                    <a:moveTo>
                      <a:pt x="805" y="35349"/>
                    </a:moveTo>
                    <a:lnTo>
                      <a:pt x="2669" y="117490"/>
                    </a:lnTo>
                    <a:cubicBezTo>
                      <a:pt x="10546" y="207349"/>
                      <a:pt x="35948" y="296191"/>
                      <a:pt x="79090" y="378774"/>
                    </a:cubicBezTo>
                    <a:cubicBezTo>
                      <a:pt x="92835" y="404979"/>
                      <a:pt x="108274" y="430285"/>
                      <a:pt x="124999" y="454336"/>
                    </a:cubicBezTo>
                    <a:lnTo>
                      <a:pt x="124999" y="2145574"/>
                    </a:lnTo>
                    <a:cubicBezTo>
                      <a:pt x="254941" y="1959095"/>
                      <a:pt x="467765" y="1847458"/>
                      <a:pt x="695214" y="1847458"/>
                    </a:cubicBezTo>
                    <a:cubicBezTo>
                      <a:pt x="704897" y="1847458"/>
                      <a:pt x="714716" y="1847638"/>
                      <a:pt x="724399" y="1848176"/>
                    </a:cubicBezTo>
                    <a:cubicBezTo>
                      <a:pt x="972636" y="1858586"/>
                      <a:pt x="1196429" y="2000554"/>
                      <a:pt x="1311474" y="2220776"/>
                    </a:cubicBezTo>
                    <a:cubicBezTo>
                      <a:pt x="1426655" y="2440998"/>
                      <a:pt x="1415550" y="2705731"/>
                      <a:pt x="1282561" y="2915363"/>
                    </a:cubicBezTo>
                    <a:cubicBezTo>
                      <a:pt x="1232250" y="2994514"/>
                      <a:pt x="1167380" y="3061101"/>
                      <a:pt x="1092828" y="3112971"/>
                    </a:cubicBezTo>
                    <a:cubicBezTo>
                      <a:pt x="977647" y="3193198"/>
                      <a:pt x="839444" y="3238068"/>
                      <a:pt x="695485" y="3238068"/>
                    </a:cubicBezTo>
                    <a:lnTo>
                      <a:pt x="682213" y="3238068"/>
                    </a:lnTo>
                    <a:cubicBezTo>
                      <a:pt x="305388" y="3238068"/>
                      <a:pt x="0" y="2932593"/>
                      <a:pt x="0" y="2556045"/>
                    </a:cubicBezTo>
                    <a:lnTo>
                      <a:pt x="0" y="43327"/>
                    </a:lnTo>
                    <a:lnTo>
                      <a:pt x="805" y="35349"/>
                    </a:lnTo>
                    <a:close/>
                    <a:moveTo>
                      <a:pt x="3573" y="0"/>
                    </a:moveTo>
                    <a:lnTo>
                      <a:pt x="4343" y="279"/>
                    </a:lnTo>
                    <a:lnTo>
                      <a:pt x="805" y="35349"/>
                    </a:lnTo>
                    <a:lnTo>
                      <a:pt x="627" y="27488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1"/>
              <p:cNvSpPr/>
              <p:nvPr/>
            </p:nvSpPr>
            <p:spPr>
              <a:xfrm>
                <a:off x="4007149" y="1834063"/>
                <a:ext cx="3429508" cy="1499094"/>
              </a:xfrm>
              <a:custGeom>
                <a:avLst/>
                <a:gdLst/>
                <a:ahLst/>
                <a:cxnLst/>
                <a:rect l="l" t="t" r="r" b="b"/>
                <a:pathLst>
                  <a:path w="21359" h="21600" extrusionOk="0">
                    <a:moveTo>
                      <a:pt x="21359" y="0"/>
                    </a:moveTo>
                    <a:lnTo>
                      <a:pt x="4668" y="0"/>
                    </a:lnTo>
                    <a:cubicBezTo>
                      <a:pt x="3076" y="0"/>
                      <a:pt x="1586" y="1884"/>
                      <a:pt x="727" y="5013"/>
                    </a:cubicBezTo>
                    <a:cubicBezTo>
                      <a:pt x="-167" y="8271"/>
                      <a:pt x="-241" y="12383"/>
                      <a:pt x="531" y="15803"/>
                    </a:cubicBezTo>
                    <a:cubicBezTo>
                      <a:pt x="624" y="16213"/>
                      <a:pt x="727" y="16602"/>
                      <a:pt x="840" y="16976"/>
                    </a:cubicBezTo>
                    <a:cubicBezTo>
                      <a:pt x="1667" y="19719"/>
                      <a:pt x="3005" y="21447"/>
                      <a:pt x="4472" y="21590"/>
                    </a:cubicBezTo>
                    <a:cubicBezTo>
                      <a:pt x="4537" y="21598"/>
                      <a:pt x="4603" y="21600"/>
                      <a:pt x="4668" y="21600"/>
                    </a:cubicBezTo>
                    <a:cubicBezTo>
                      <a:pt x="6261" y="21600"/>
                      <a:pt x="7750" y="19716"/>
                      <a:pt x="8609" y="16587"/>
                    </a:cubicBezTo>
                    <a:cubicBezTo>
                      <a:pt x="9503" y="13329"/>
                      <a:pt x="9578" y="9217"/>
                      <a:pt x="8806" y="5797"/>
                    </a:cubicBezTo>
                    <a:cubicBezTo>
                      <a:pt x="8451" y="4229"/>
                      <a:pt x="7942" y="2920"/>
                      <a:pt x="7336" y="1942"/>
                    </a:cubicBezTo>
                    <a:lnTo>
                      <a:pt x="18692" y="1942"/>
                    </a:lnTo>
                    <a:cubicBezTo>
                      <a:pt x="19464" y="697"/>
                      <a:pt x="20392" y="0"/>
                      <a:pt x="21359" y="0"/>
                    </a:cubicBezTo>
                    <a:close/>
                  </a:path>
                </a:pathLst>
              </a:custGeom>
              <a:solidFill>
                <a:srgbClr val="4BACC6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1"/>
              <p:cNvSpPr/>
              <p:nvPr/>
            </p:nvSpPr>
            <p:spPr>
              <a:xfrm>
                <a:off x="6686091" y="1834063"/>
                <a:ext cx="1498152" cy="3520152"/>
              </a:xfrm>
              <a:custGeom>
                <a:avLst/>
                <a:gdLst/>
                <a:ahLst/>
                <a:cxnLst/>
                <a:rect l="l" t="t" r="r" b="b"/>
                <a:pathLst>
                  <a:path w="1390396" h="3266962" extrusionOk="0">
                    <a:moveTo>
                      <a:pt x="1389702" y="3201751"/>
                    </a:moveTo>
                    <a:lnTo>
                      <a:pt x="1389905" y="3210710"/>
                    </a:lnTo>
                    <a:lnTo>
                      <a:pt x="1383877" y="3266962"/>
                    </a:lnTo>
                    <a:lnTo>
                      <a:pt x="1383129" y="3266928"/>
                    </a:lnTo>
                    <a:lnTo>
                      <a:pt x="1389702" y="3201751"/>
                    </a:lnTo>
                    <a:close/>
                    <a:moveTo>
                      <a:pt x="695328" y="0"/>
                    </a:moveTo>
                    <a:lnTo>
                      <a:pt x="708598" y="0"/>
                    </a:lnTo>
                    <a:cubicBezTo>
                      <a:pt x="1085313" y="0"/>
                      <a:pt x="1390667" y="305487"/>
                      <a:pt x="1390396" y="682051"/>
                    </a:cubicBezTo>
                    <a:lnTo>
                      <a:pt x="1390396" y="3194870"/>
                    </a:lnTo>
                    <a:lnTo>
                      <a:pt x="1389702" y="3201751"/>
                    </a:lnTo>
                    <a:lnTo>
                      <a:pt x="1387863" y="3120704"/>
                    </a:lnTo>
                    <a:cubicBezTo>
                      <a:pt x="1379987" y="3030842"/>
                      <a:pt x="1354588" y="2941996"/>
                      <a:pt x="1311451" y="2859409"/>
                    </a:cubicBezTo>
                    <a:cubicBezTo>
                      <a:pt x="1297707" y="2833204"/>
                      <a:pt x="1282202" y="2808076"/>
                      <a:pt x="1265479" y="2784024"/>
                    </a:cubicBezTo>
                    <a:lnTo>
                      <a:pt x="1265479" y="1092718"/>
                    </a:lnTo>
                    <a:cubicBezTo>
                      <a:pt x="1135619" y="1279205"/>
                      <a:pt x="922752" y="1390666"/>
                      <a:pt x="695328" y="1390666"/>
                    </a:cubicBezTo>
                    <a:cubicBezTo>
                      <a:pt x="685646" y="1390666"/>
                      <a:pt x="675829" y="1390487"/>
                      <a:pt x="666079" y="1390128"/>
                    </a:cubicBezTo>
                    <a:cubicBezTo>
                      <a:pt x="417937" y="1379538"/>
                      <a:pt x="194102" y="1237743"/>
                      <a:pt x="79070" y="1017512"/>
                    </a:cubicBezTo>
                    <a:cubicBezTo>
                      <a:pt x="-35963" y="797282"/>
                      <a:pt x="-24859" y="532538"/>
                      <a:pt x="108319" y="322718"/>
                    </a:cubicBezTo>
                    <a:cubicBezTo>
                      <a:pt x="158624" y="243564"/>
                      <a:pt x="223486" y="176974"/>
                      <a:pt x="298030" y="125103"/>
                    </a:cubicBezTo>
                    <a:cubicBezTo>
                      <a:pt x="413198" y="44872"/>
                      <a:pt x="551385" y="0"/>
                      <a:pt x="695328" y="0"/>
                    </a:cubicBez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31"/>
              <p:cNvSpPr/>
              <p:nvPr/>
            </p:nvSpPr>
            <p:spPr>
              <a:xfrm>
                <a:off x="4755338" y="4507947"/>
                <a:ext cx="3429508" cy="1499094"/>
              </a:xfrm>
              <a:custGeom>
                <a:avLst/>
                <a:gdLst/>
                <a:ahLst/>
                <a:cxnLst/>
                <a:rect l="l" t="t" r="r" b="b"/>
                <a:pathLst>
                  <a:path w="21359" h="21600" extrusionOk="0">
                    <a:moveTo>
                      <a:pt x="20828" y="5797"/>
                    </a:moveTo>
                    <a:cubicBezTo>
                      <a:pt x="20735" y="5387"/>
                      <a:pt x="20632" y="4998"/>
                      <a:pt x="20519" y="4624"/>
                    </a:cubicBezTo>
                    <a:cubicBezTo>
                      <a:pt x="19692" y="1881"/>
                      <a:pt x="18354" y="153"/>
                      <a:pt x="16887" y="10"/>
                    </a:cubicBezTo>
                    <a:cubicBezTo>
                      <a:pt x="16822" y="2"/>
                      <a:pt x="16756" y="0"/>
                      <a:pt x="16691" y="0"/>
                    </a:cubicBezTo>
                    <a:cubicBezTo>
                      <a:pt x="15098" y="0"/>
                      <a:pt x="13608" y="1884"/>
                      <a:pt x="12750" y="5013"/>
                    </a:cubicBezTo>
                    <a:cubicBezTo>
                      <a:pt x="11856" y="8271"/>
                      <a:pt x="11781" y="12383"/>
                      <a:pt x="12553" y="15803"/>
                    </a:cubicBezTo>
                    <a:cubicBezTo>
                      <a:pt x="12908" y="17371"/>
                      <a:pt x="13417" y="18680"/>
                      <a:pt x="14023" y="19658"/>
                    </a:cubicBezTo>
                    <a:lnTo>
                      <a:pt x="2667" y="19658"/>
                    </a:lnTo>
                    <a:cubicBezTo>
                      <a:pt x="1895" y="20903"/>
                      <a:pt x="967" y="21600"/>
                      <a:pt x="0" y="21600"/>
                    </a:cubicBezTo>
                    <a:lnTo>
                      <a:pt x="16691" y="21600"/>
                    </a:lnTo>
                    <a:cubicBezTo>
                      <a:pt x="18283" y="21600"/>
                      <a:pt x="19772" y="19716"/>
                      <a:pt x="20632" y="16587"/>
                    </a:cubicBezTo>
                    <a:cubicBezTo>
                      <a:pt x="21526" y="13329"/>
                      <a:pt x="21600" y="9217"/>
                      <a:pt x="20828" y="57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1"/>
              <p:cNvSpPr/>
              <p:nvPr/>
            </p:nvSpPr>
            <p:spPr>
              <a:xfrm>
                <a:off x="4148821" y="1963940"/>
                <a:ext cx="1229054" cy="1229526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21600" extrusionOk="0">
                    <a:moveTo>
                      <a:pt x="10700" y="9"/>
                    </a:moveTo>
                    <a:cubicBezTo>
                      <a:pt x="14354" y="172"/>
                      <a:pt x="17679" y="2388"/>
                      <a:pt x="19374" y="5795"/>
                    </a:cubicBezTo>
                    <a:cubicBezTo>
                      <a:pt x="21069" y="9205"/>
                      <a:pt x="20903" y="13339"/>
                      <a:pt x="18943" y="16586"/>
                    </a:cubicBezTo>
                    <a:cubicBezTo>
                      <a:pt x="17049" y="19724"/>
                      <a:pt x="13805" y="21600"/>
                      <a:pt x="10272" y="21600"/>
                    </a:cubicBezTo>
                    <a:cubicBezTo>
                      <a:pt x="10128" y="21600"/>
                      <a:pt x="9982" y="21597"/>
                      <a:pt x="9838" y="21591"/>
                    </a:cubicBezTo>
                    <a:cubicBezTo>
                      <a:pt x="6184" y="21431"/>
                      <a:pt x="2859" y="19212"/>
                      <a:pt x="1164" y="15805"/>
                    </a:cubicBezTo>
                    <a:cubicBezTo>
                      <a:pt x="-531" y="12395"/>
                      <a:pt x="-365" y="8261"/>
                      <a:pt x="1595" y="5014"/>
                    </a:cubicBezTo>
                    <a:cubicBezTo>
                      <a:pt x="3489" y="1876"/>
                      <a:pt x="6733" y="0"/>
                      <a:pt x="10266" y="0"/>
                    </a:cubicBezTo>
                    <a:cubicBezTo>
                      <a:pt x="10410" y="0"/>
                      <a:pt x="10556" y="3"/>
                      <a:pt x="10700" y="9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1"/>
              <p:cNvSpPr/>
              <p:nvPr/>
            </p:nvSpPr>
            <p:spPr>
              <a:xfrm>
                <a:off x="6827608" y="1963940"/>
                <a:ext cx="1228994" cy="1229526"/>
              </a:xfrm>
              <a:custGeom>
                <a:avLst/>
                <a:gdLst/>
                <a:ahLst/>
                <a:cxnLst/>
                <a:rect l="l" t="t" r="r" b="b"/>
                <a:pathLst>
                  <a:path w="20538" h="21600" extrusionOk="0">
                    <a:moveTo>
                      <a:pt x="18943" y="16586"/>
                    </a:moveTo>
                    <a:cubicBezTo>
                      <a:pt x="17049" y="19724"/>
                      <a:pt x="13805" y="21600"/>
                      <a:pt x="10272" y="21600"/>
                    </a:cubicBezTo>
                    <a:cubicBezTo>
                      <a:pt x="10128" y="21600"/>
                      <a:pt x="9982" y="21597"/>
                      <a:pt x="9838" y="21591"/>
                    </a:cubicBezTo>
                    <a:cubicBezTo>
                      <a:pt x="6184" y="21431"/>
                      <a:pt x="2859" y="19212"/>
                      <a:pt x="1164" y="15805"/>
                    </a:cubicBezTo>
                    <a:cubicBezTo>
                      <a:pt x="-531" y="12395"/>
                      <a:pt x="-365" y="8261"/>
                      <a:pt x="1595" y="5014"/>
                    </a:cubicBezTo>
                    <a:cubicBezTo>
                      <a:pt x="3489" y="1876"/>
                      <a:pt x="6733" y="0"/>
                      <a:pt x="10266" y="0"/>
                    </a:cubicBezTo>
                    <a:cubicBezTo>
                      <a:pt x="10410" y="0"/>
                      <a:pt x="10556" y="3"/>
                      <a:pt x="10697" y="9"/>
                    </a:cubicBezTo>
                    <a:cubicBezTo>
                      <a:pt x="14351" y="172"/>
                      <a:pt x="17676" y="2388"/>
                      <a:pt x="19371" y="5795"/>
                    </a:cubicBezTo>
                    <a:cubicBezTo>
                      <a:pt x="21069" y="9205"/>
                      <a:pt x="20903" y="13339"/>
                      <a:pt x="18943" y="16586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1"/>
              <p:cNvSpPr/>
              <p:nvPr/>
            </p:nvSpPr>
            <p:spPr>
              <a:xfrm>
                <a:off x="6827607" y="4642728"/>
                <a:ext cx="1228891" cy="1229526"/>
              </a:xfrm>
              <a:custGeom>
                <a:avLst/>
                <a:gdLst/>
                <a:ahLst/>
                <a:cxnLst/>
                <a:rect l="l" t="t" r="r" b="b"/>
                <a:pathLst>
                  <a:path w="20538" h="21600" extrusionOk="0">
                    <a:moveTo>
                      <a:pt x="9840" y="21591"/>
                    </a:moveTo>
                    <a:cubicBezTo>
                      <a:pt x="6185" y="21431"/>
                      <a:pt x="2859" y="19212"/>
                      <a:pt x="1164" y="15805"/>
                    </a:cubicBezTo>
                    <a:cubicBezTo>
                      <a:pt x="-531" y="12395"/>
                      <a:pt x="-365" y="8261"/>
                      <a:pt x="1595" y="5014"/>
                    </a:cubicBezTo>
                    <a:cubicBezTo>
                      <a:pt x="3490" y="1876"/>
                      <a:pt x="6734" y="0"/>
                      <a:pt x="10268" y="0"/>
                    </a:cubicBezTo>
                    <a:cubicBezTo>
                      <a:pt x="10411" y="0"/>
                      <a:pt x="10558" y="3"/>
                      <a:pt x="10698" y="9"/>
                    </a:cubicBezTo>
                    <a:cubicBezTo>
                      <a:pt x="14353" y="172"/>
                      <a:pt x="17679" y="2388"/>
                      <a:pt x="19374" y="5795"/>
                    </a:cubicBezTo>
                    <a:cubicBezTo>
                      <a:pt x="21069" y="9205"/>
                      <a:pt x="20903" y="13339"/>
                      <a:pt x="18943" y="16586"/>
                    </a:cubicBezTo>
                    <a:cubicBezTo>
                      <a:pt x="17048" y="19724"/>
                      <a:pt x="13804" y="21600"/>
                      <a:pt x="10270" y="21600"/>
                    </a:cubicBezTo>
                    <a:cubicBezTo>
                      <a:pt x="10130" y="21600"/>
                      <a:pt x="9983" y="21597"/>
                      <a:pt x="9840" y="2159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1"/>
              <p:cNvSpPr/>
              <p:nvPr/>
            </p:nvSpPr>
            <p:spPr>
              <a:xfrm>
                <a:off x="4148820" y="4642728"/>
                <a:ext cx="1229054" cy="1229526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21600" extrusionOk="0">
                    <a:moveTo>
                      <a:pt x="18943" y="16586"/>
                    </a:moveTo>
                    <a:cubicBezTo>
                      <a:pt x="17049" y="19724"/>
                      <a:pt x="13805" y="21600"/>
                      <a:pt x="10272" y="21600"/>
                    </a:cubicBezTo>
                    <a:cubicBezTo>
                      <a:pt x="10128" y="21600"/>
                      <a:pt x="9982" y="21597"/>
                      <a:pt x="9838" y="21591"/>
                    </a:cubicBezTo>
                    <a:cubicBezTo>
                      <a:pt x="6184" y="21431"/>
                      <a:pt x="2859" y="19212"/>
                      <a:pt x="1164" y="15805"/>
                    </a:cubicBezTo>
                    <a:cubicBezTo>
                      <a:pt x="-531" y="12395"/>
                      <a:pt x="-365" y="8261"/>
                      <a:pt x="1595" y="5014"/>
                    </a:cubicBezTo>
                    <a:cubicBezTo>
                      <a:pt x="3489" y="1876"/>
                      <a:pt x="6733" y="0"/>
                      <a:pt x="10266" y="0"/>
                    </a:cubicBezTo>
                    <a:cubicBezTo>
                      <a:pt x="10410" y="0"/>
                      <a:pt x="10556" y="3"/>
                      <a:pt x="10697" y="9"/>
                    </a:cubicBezTo>
                    <a:cubicBezTo>
                      <a:pt x="14351" y="172"/>
                      <a:pt x="17676" y="2388"/>
                      <a:pt x="19371" y="5795"/>
                    </a:cubicBezTo>
                    <a:cubicBezTo>
                      <a:pt x="21069" y="9202"/>
                      <a:pt x="20906" y="13336"/>
                      <a:pt x="18943" y="16586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8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31"/>
            <p:cNvSpPr txBox="1"/>
            <p:nvPr/>
          </p:nvSpPr>
          <p:spPr>
            <a:xfrm>
              <a:off x="6330889" y="2450972"/>
              <a:ext cx="2194500" cy="618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800"/>
                <a:buFont typeface="Calibri"/>
                <a:buNone/>
              </a:pPr>
              <a:endParaRPr lang="es-CO" sz="1800" b="1" i="0" u="none" dirty="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64A2"/>
                </a:buClr>
                <a:buSzPts val="1800"/>
                <a:buFont typeface="Calibri"/>
                <a:buNone/>
              </a:pPr>
              <a:r>
                <a:rPr lang="es-CO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Funciones policivas </a:t>
              </a:r>
            </a:p>
          </p:txBody>
        </p:sp>
        <p:sp>
          <p:nvSpPr>
            <p:cNvPr id="202" name="Google Shape;202;p31"/>
            <p:cNvSpPr txBox="1"/>
            <p:nvPr/>
          </p:nvSpPr>
          <p:spPr>
            <a:xfrm>
              <a:off x="618550" y="1745593"/>
              <a:ext cx="2321100" cy="1490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ACC6"/>
                </a:buClr>
                <a:buSzPts val="1800"/>
                <a:buFont typeface="Calibri"/>
                <a:buNone/>
              </a:pPr>
              <a:r>
                <a:rPr lang="es-CO" sz="2000" b="1" dirty="0">
                  <a:solidFill>
                    <a:schemeClr val="accent6"/>
                  </a:solidFill>
                </a:rPr>
                <a:t>Funciones Administrativas y las desempeñadas ante la jurisdicción de familia y la penal  </a:t>
              </a:r>
            </a:p>
          </p:txBody>
        </p:sp>
        <p:sp>
          <p:nvSpPr>
            <p:cNvPr id="203" name="Google Shape;203;p31"/>
            <p:cNvSpPr txBox="1"/>
            <p:nvPr/>
          </p:nvSpPr>
          <p:spPr>
            <a:xfrm>
              <a:off x="669177" y="4751857"/>
              <a:ext cx="2194500" cy="646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BBB59"/>
                </a:buClr>
                <a:buSzPts val="1800"/>
                <a:buFont typeface="Calibri"/>
                <a:buNone/>
              </a:pPr>
              <a:r>
                <a:rPr lang="es-CO" sz="2000" b="1" i="0" u="none" dirty="0">
                  <a:solidFill>
                    <a:srgbClr val="9BBB59"/>
                  </a:solidFill>
                  <a:latin typeface="Calibri"/>
                  <a:ea typeface="Calibri"/>
                  <a:cs typeface="Calibri"/>
                  <a:sym typeface="Calibri"/>
                </a:rPr>
                <a:t>Funciones Sancionatorias </a:t>
              </a:r>
              <a:endParaRPr lang="es-CO" sz="2000" dirty="0"/>
            </a:p>
          </p:txBody>
        </p:sp>
      </p:grpSp>
      <p:sp>
        <p:nvSpPr>
          <p:cNvPr id="204" name="Google Shape;204;p31"/>
          <p:cNvSpPr txBox="1"/>
          <p:nvPr/>
        </p:nvSpPr>
        <p:spPr>
          <a:xfrm>
            <a:off x="7854950" y="4579979"/>
            <a:ext cx="2193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s-CO" sz="20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Relacionadas con la conciliación </a:t>
            </a:r>
            <a:endParaRPr lang="es-CO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4511675" y="2168525"/>
            <a:ext cx="441319" cy="419100"/>
          </a:xfrm>
          <a:custGeom>
            <a:avLst/>
            <a:gdLst/>
            <a:ahLst/>
            <a:cxnLst/>
            <a:rect l="l" t="t" r="r" b="b"/>
            <a:pathLst>
              <a:path w="7419" h="5947" extrusionOk="0">
                <a:moveTo>
                  <a:pt x="1491" y="2051"/>
                </a:moveTo>
                <a:lnTo>
                  <a:pt x="2311" y="3710"/>
                </a:lnTo>
                <a:lnTo>
                  <a:pt x="652" y="3710"/>
                </a:lnTo>
                <a:lnTo>
                  <a:pt x="1491" y="2051"/>
                </a:lnTo>
                <a:close/>
                <a:moveTo>
                  <a:pt x="5946" y="2051"/>
                </a:moveTo>
                <a:lnTo>
                  <a:pt x="6766" y="3710"/>
                </a:lnTo>
                <a:lnTo>
                  <a:pt x="5107" y="3710"/>
                </a:lnTo>
                <a:lnTo>
                  <a:pt x="5946" y="2051"/>
                </a:lnTo>
                <a:close/>
                <a:moveTo>
                  <a:pt x="1491" y="1492"/>
                </a:moveTo>
                <a:lnTo>
                  <a:pt x="1342" y="1511"/>
                </a:lnTo>
                <a:lnTo>
                  <a:pt x="1193" y="1567"/>
                </a:lnTo>
                <a:lnTo>
                  <a:pt x="1137" y="1604"/>
                </a:lnTo>
                <a:lnTo>
                  <a:pt x="1081" y="1660"/>
                </a:lnTo>
                <a:lnTo>
                  <a:pt x="1025" y="1716"/>
                </a:lnTo>
                <a:lnTo>
                  <a:pt x="988" y="1790"/>
                </a:lnTo>
                <a:lnTo>
                  <a:pt x="112" y="3542"/>
                </a:lnTo>
                <a:lnTo>
                  <a:pt x="19" y="3785"/>
                </a:lnTo>
                <a:lnTo>
                  <a:pt x="0" y="3841"/>
                </a:lnTo>
                <a:lnTo>
                  <a:pt x="0" y="3897"/>
                </a:lnTo>
                <a:lnTo>
                  <a:pt x="0" y="3990"/>
                </a:lnTo>
                <a:lnTo>
                  <a:pt x="37" y="4083"/>
                </a:lnTo>
                <a:lnTo>
                  <a:pt x="75" y="4176"/>
                </a:lnTo>
                <a:lnTo>
                  <a:pt x="112" y="4269"/>
                </a:lnTo>
                <a:lnTo>
                  <a:pt x="186" y="4344"/>
                </a:lnTo>
                <a:lnTo>
                  <a:pt x="261" y="4419"/>
                </a:lnTo>
                <a:lnTo>
                  <a:pt x="429" y="4549"/>
                </a:lnTo>
                <a:lnTo>
                  <a:pt x="652" y="4661"/>
                </a:lnTo>
                <a:lnTo>
                  <a:pt x="913" y="4754"/>
                </a:lnTo>
                <a:lnTo>
                  <a:pt x="1193" y="4810"/>
                </a:lnTo>
                <a:lnTo>
                  <a:pt x="1491" y="4829"/>
                </a:lnTo>
                <a:lnTo>
                  <a:pt x="1789" y="4810"/>
                </a:lnTo>
                <a:lnTo>
                  <a:pt x="2069" y="4754"/>
                </a:lnTo>
                <a:lnTo>
                  <a:pt x="2311" y="4661"/>
                </a:lnTo>
                <a:lnTo>
                  <a:pt x="2535" y="4549"/>
                </a:lnTo>
                <a:lnTo>
                  <a:pt x="2721" y="4419"/>
                </a:lnTo>
                <a:lnTo>
                  <a:pt x="2796" y="4344"/>
                </a:lnTo>
                <a:lnTo>
                  <a:pt x="2852" y="4269"/>
                </a:lnTo>
                <a:lnTo>
                  <a:pt x="2908" y="4176"/>
                </a:lnTo>
                <a:lnTo>
                  <a:pt x="2945" y="4083"/>
                </a:lnTo>
                <a:lnTo>
                  <a:pt x="2964" y="3990"/>
                </a:lnTo>
                <a:lnTo>
                  <a:pt x="2964" y="3897"/>
                </a:lnTo>
                <a:lnTo>
                  <a:pt x="2964" y="3841"/>
                </a:lnTo>
                <a:lnTo>
                  <a:pt x="2964" y="3766"/>
                </a:lnTo>
                <a:lnTo>
                  <a:pt x="2852" y="3524"/>
                </a:lnTo>
                <a:lnTo>
                  <a:pt x="1976" y="1790"/>
                </a:lnTo>
                <a:lnTo>
                  <a:pt x="1939" y="1716"/>
                </a:lnTo>
                <a:lnTo>
                  <a:pt x="1883" y="1660"/>
                </a:lnTo>
                <a:lnTo>
                  <a:pt x="1827" y="1604"/>
                </a:lnTo>
                <a:lnTo>
                  <a:pt x="1771" y="1567"/>
                </a:lnTo>
                <a:lnTo>
                  <a:pt x="1640" y="1511"/>
                </a:lnTo>
                <a:lnTo>
                  <a:pt x="1491" y="1492"/>
                </a:lnTo>
                <a:close/>
                <a:moveTo>
                  <a:pt x="5946" y="1492"/>
                </a:moveTo>
                <a:lnTo>
                  <a:pt x="5797" y="1511"/>
                </a:lnTo>
                <a:lnTo>
                  <a:pt x="5648" y="1567"/>
                </a:lnTo>
                <a:lnTo>
                  <a:pt x="5592" y="1604"/>
                </a:lnTo>
                <a:lnTo>
                  <a:pt x="5536" y="1660"/>
                </a:lnTo>
                <a:lnTo>
                  <a:pt x="5480" y="1716"/>
                </a:lnTo>
                <a:lnTo>
                  <a:pt x="5443" y="1790"/>
                </a:lnTo>
                <a:lnTo>
                  <a:pt x="4567" y="3542"/>
                </a:lnTo>
                <a:lnTo>
                  <a:pt x="4474" y="3785"/>
                </a:lnTo>
                <a:lnTo>
                  <a:pt x="4455" y="3841"/>
                </a:lnTo>
                <a:lnTo>
                  <a:pt x="4455" y="3897"/>
                </a:lnTo>
                <a:lnTo>
                  <a:pt x="4455" y="3990"/>
                </a:lnTo>
                <a:lnTo>
                  <a:pt x="4492" y="4083"/>
                </a:lnTo>
                <a:lnTo>
                  <a:pt x="4529" y="4176"/>
                </a:lnTo>
                <a:lnTo>
                  <a:pt x="4567" y="4269"/>
                </a:lnTo>
                <a:lnTo>
                  <a:pt x="4641" y="4344"/>
                </a:lnTo>
                <a:lnTo>
                  <a:pt x="4716" y="4419"/>
                </a:lnTo>
                <a:lnTo>
                  <a:pt x="4884" y="4549"/>
                </a:lnTo>
                <a:lnTo>
                  <a:pt x="5107" y="4661"/>
                </a:lnTo>
                <a:lnTo>
                  <a:pt x="5368" y="4754"/>
                </a:lnTo>
                <a:lnTo>
                  <a:pt x="5648" y="4810"/>
                </a:lnTo>
                <a:lnTo>
                  <a:pt x="5946" y="4829"/>
                </a:lnTo>
                <a:lnTo>
                  <a:pt x="6244" y="4810"/>
                </a:lnTo>
                <a:lnTo>
                  <a:pt x="6524" y="4754"/>
                </a:lnTo>
                <a:lnTo>
                  <a:pt x="6766" y="4661"/>
                </a:lnTo>
                <a:lnTo>
                  <a:pt x="6990" y="4549"/>
                </a:lnTo>
                <a:lnTo>
                  <a:pt x="7176" y="4419"/>
                </a:lnTo>
                <a:lnTo>
                  <a:pt x="7251" y="4344"/>
                </a:lnTo>
                <a:lnTo>
                  <a:pt x="7307" y="4269"/>
                </a:lnTo>
                <a:lnTo>
                  <a:pt x="7363" y="4176"/>
                </a:lnTo>
                <a:lnTo>
                  <a:pt x="7400" y="4083"/>
                </a:lnTo>
                <a:lnTo>
                  <a:pt x="7419" y="3990"/>
                </a:lnTo>
                <a:lnTo>
                  <a:pt x="7419" y="3897"/>
                </a:lnTo>
                <a:lnTo>
                  <a:pt x="7419" y="3841"/>
                </a:lnTo>
                <a:lnTo>
                  <a:pt x="7419" y="3766"/>
                </a:lnTo>
                <a:lnTo>
                  <a:pt x="7307" y="3524"/>
                </a:lnTo>
                <a:lnTo>
                  <a:pt x="6431" y="1790"/>
                </a:lnTo>
                <a:lnTo>
                  <a:pt x="6393" y="1716"/>
                </a:lnTo>
                <a:lnTo>
                  <a:pt x="6338" y="1660"/>
                </a:lnTo>
                <a:lnTo>
                  <a:pt x="6282" y="1604"/>
                </a:lnTo>
                <a:lnTo>
                  <a:pt x="6226" y="1567"/>
                </a:lnTo>
                <a:lnTo>
                  <a:pt x="6095" y="1511"/>
                </a:lnTo>
                <a:lnTo>
                  <a:pt x="5946" y="1492"/>
                </a:lnTo>
                <a:close/>
                <a:moveTo>
                  <a:pt x="3597" y="1"/>
                </a:moveTo>
                <a:lnTo>
                  <a:pt x="3486" y="20"/>
                </a:lnTo>
                <a:lnTo>
                  <a:pt x="3392" y="57"/>
                </a:lnTo>
                <a:lnTo>
                  <a:pt x="3299" y="113"/>
                </a:lnTo>
                <a:lnTo>
                  <a:pt x="3206" y="150"/>
                </a:lnTo>
                <a:lnTo>
                  <a:pt x="3113" y="225"/>
                </a:lnTo>
                <a:lnTo>
                  <a:pt x="3038" y="299"/>
                </a:lnTo>
                <a:lnTo>
                  <a:pt x="2982" y="374"/>
                </a:lnTo>
                <a:lnTo>
                  <a:pt x="1305" y="374"/>
                </a:lnTo>
                <a:lnTo>
                  <a:pt x="1230" y="392"/>
                </a:lnTo>
                <a:lnTo>
                  <a:pt x="1174" y="430"/>
                </a:lnTo>
                <a:lnTo>
                  <a:pt x="1137" y="486"/>
                </a:lnTo>
                <a:lnTo>
                  <a:pt x="1118" y="560"/>
                </a:lnTo>
                <a:lnTo>
                  <a:pt x="1118" y="933"/>
                </a:lnTo>
                <a:lnTo>
                  <a:pt x="1137" y="1007"/>
                </a:lnTo>
                <a:lnTo>
                  <a:pt x="1174" y="1063"/>
                </a:lnTo>
                <a:lnTo>
                  <a:pt x="1230" y="1101"/>
                </a:lnTo>
                <a:lnTo>
                  <a:pt x="1305" y="1119"/>
                </a:lnTo>
                <a:lnTo>
                  <a:pt x="2796" y="1119"/>
                </a:lnTo>
                <a:lnTo>
                  <a:pt x="2833" y="1231"/>
                </a:lnTo>
                <a:lnTo>
                  <a:pt x="2871" y="1324"/>
                </a:lnTo>
                <a:lnTo>
                  <a:pt x="2926" y="1418"/>
                </a:lnTo>
                <a:lnTo>
                  <a:pt x="3001" y="1511"/>
                </a:lnTo>
                <a:lnTo>
                  <a:pt x="3076" y="1604"/>
                </a:lnTo>
                <a:lnTo>
                  <a:pt x="3150" y="1660"/>
                </a:lnTo>
                <a:lnTo>
                  <a:pt x="3243" y="1734"/>
                </a:lnTo>
                <a:lnTo>
                  <a:pt x="3337" y="1772"/>
                </a:lnTo>
                <a:lnTo>
                  <a:pt x="3337" y="5201"/>
                </a:lnTo>
                <a:lnTo>
                  <a:pt x="1305" y="5201"/>
                </a:lnTo>
                <a:lnTo>
                  <a:pt x="1230" y="5220"/>
                </a:lnTo>
                <a:lnTo>
                  <a:pt x="1174" y="5257"/>
                </a:lnTo>
                <a:lnTo>
                  <a:pt x="1137" y="5313"/>
                </a:lnTo>
                <a:lnTo>
                  <a:pt x="1118" y="5388"/>
                </a:lnTo>
                <a:lnTo>
                  <a:pt x="1118" y="5761"/>
                </a:lnTo>
                <a:lnTo>
                  <a:pt x="1137" y="5835"/>
                </a:lnTo>
                <a:lnTo>
                  <a:pt x="1174" y="5891"/>
                </a:lnTo>
                <a:lnTo>
                  <a:pt x="1230" y="5928"/>
                </a:lnTo>
                <a:lnTo>
                  <a:pt x="1305" y="5947"/>
                </a:lnTo>
                <a:lnTo>
                  <a:pt x="6133" y="5947"/>
                </a:lnTo>
                <a:lnTo>
                  <a:pt x="6188" y="5928"/>
                </a:lnTo>
                <a:lnTo>
                  <a:pt x="6263" y="5891"/>
                </a:lnTo>
                <a:lnTo>
                  <a:pt x="6300" y="5835"/>
                </a:lnTo>
                <a:lnTo>
                  <a:pt x="6319" y="5761"/>
                </a:lnTo>
                <a:lnTo>
                  <a:pt x="6319" y="5388"/>
                </a:lnTo>
                <a:lnTo>
                  <a:pt x="6300" y="5313"/>
                </a:lnTo>
                <a:lnTo>
                  <a:pt x="6263" y="5257"/>
                </a:lnTo>
                <a:lnTo>
                  <a:pt x="6188" y="5220"/>
                </a:lnTo>
                <a:lnTo>
                  <a:pt x="6133" y="5201"/>
                </a:lnTo>
                <a:lnTo>
                  <a:pt x="4082" y="5201"/>
                </a:lnTo>
                <a:lnTo>
                  <a:pt x="4082" y="1772"/>
                </a:lnTo>
                <a:lnTo>
                  <a:pt x="4175" y="1734"/>
                </a:lnTo>
                <a:lnTo>
                  <a:pt x="4269" y="1660"/>
                </a:lnTo>
                <a:lnTo>
                  <a:pt x="4362" y="1604"/>
                </a:lnTo>
                <a:lnTo>
                  <a:pt x="4436" y="1511"/>
                </a:lnTo>
                <a:lnTo>
                  <a:pt x="4492" y="1418"/>
                </a:lnTo>
                <a:lnTo>
                  <a:pt x="4548" y="1324"/>
                </a:lnTo>
                <a:lnTo>
                  <a:pt x="4585" y="1231"/>
                </a:lnTo>
                <a:lnTo>
                  <a:pt x="4623" y="1119"/>
                </a:lnTo>
                <a:lnTo>
                  <a:pt x="6133" y="1119"/>
                </a:lnTo>
                <a:lnTo>
                  <a:pt x="6188" y="1101"/>
                </a:lnTo>
                <a:lnTo>
                  <a:pt x="6263" y="1063"/>
                </a:lnTo>
                <a:lnTo>
                  <a:pt x="6300" y="1007"/>
                </a:lnTo>
                <a:lnTo>
                  <a:pt x="6319" y="933"/>
                </a:lnTo>
                <a:lnTo>
                  <a:pt x="6319" y="560"/>
                </a:lnTo>
                <a:lnTo>
                  <a:pt x="6300" y="486"/>
                </a:lnTo>
                <a:lnTo>
                  <a:pt x="6263" y="430"/>
                </a:lnTo>
                <a:lnTo>
                  <a:pt x="6188" y="392"/>
                </a:lnTo>
                <a:lnTo>
                  <a:pt x="6133" y="374"/>
                </a:lnTo>
                <a:lnTo>
                  <a:pt x="4455" y="374"/>
                </a:lnTo>
                <a:lnTo>
                  <a:pt x="4380" y="299"/>
                </a:lnTo>
                <a:lnTo>
                  <a:pt x="4306" y="225"/>
                </a:lnTo>
                <a:lnTo>
                  <a:pt x="4231" y="150"/>
                </a:lnTo>
                <a:lnTo>
                  <a:pt x="4138" y="113"/>
                </a:lnTo>
                <a:lnTo>
                  <a:pt x="4026" y="57"/>
                </a:lnTo>
                <a:lnTo>
                  <a:pt x="3933" y="20"/>
                </a:lnTo>
                <a:lnTo>
                  <a:pt x="3821" y="1"/>
                </a:lnTo>
                <a:lnTo>
                  <a:pt x="3597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6648450" y="2187575"/>
            <a:ext cx="396873" cy="400045"/>
          </a:xfrm>
          <a:custGeom>
            <a:avLst/>
            <a:gdLst/>
            <a:ahLst/>
            <a:cxnLst/>
            <a:rect l="l" t="t" r="r" b="b"/>
            <a:pathLst>
              <a:path w="5742" h="5742" extrusionOk="0">
                <a:moveTo>
                  <a:pt x="4940" y="1827"/>
                </a:moveTo>
                <a:lnTo>
                  <a:pt x="5052" y="2069"/>
                </a:lnTo>
                <a:lnTo>
                  <a:pt x="5126" y="2330"/>
                </a:lnTo>
                <a:lnTo>
                  <a:pt x="5182" y="2591"/>
                </a:lnTo>
                <a:lnTo>
                  <a:pt x="5182" y="2871"/>
                </a:lnTo>
                <a:lnTo>
                  <a:pt x="5163" y="3169"/>
                </a:lnTo>
                <a:lnTo>
                  <a:pt x="4828" y="3076"/>
                </a:lnTo>
                <a:lnTo>
                  <a:pt x="4735" y="3039"/>
                </a:lnTo>
                <a:lnTo>
                  <a:pt x="4660" y="2964"/>
                </a:lnTo>
                <a:lnTo>
                  <a:pt x="4455" y="2647"/>
                </a:lnTo>
                <a:lnTo>
                  <a:pt x="4418" y="2573"/>
                </a:lnTo>
                <a:lnTo>
                  <a:pt x="4418" y="2498"/>
                </a:lnTo>
                <a:lnTo>
                  <a:pt x="4418" y="2423"/>
                </a:lnTo>
                <a:lnTo>
                  <a:pt x="4455" y="2349"/>
                </a:lnTo>
                <a:lnTo>
                  <a:pt x="4679" y="1995"/>
                </a:lnTo>
                <a:lnTo>
                  <a:pt x="4735" y="1957"/>
                </a:lnTo>
                <a:lnTo>
                  <a:pt x="4791" y="1902"/>
                </a:lnTo>
                <a:lnTo>
                  <a:pt x="4940" y="1827"/>
                </a:lnTo>
                <a:close/>
                <a:moveTo>
                  <a:pt x="2778" y="541"/>
                </a:moveTo>
                <a:lnTo>
                  <a:pt x="3113" y="876"/>
                </a:lnTo>
                <a:lnTo>
                  <a:pt x="3150" y="932"/>
                </a:lnTo>
                <a:lnTo>
                  <a:pt x="3169" y="1007"/>
                </a:lnTo>
                <a:lnTo>
                  <a:pt x="3150" y="1081"/>
                </a:lnTo>
                <a:lnTo>
                  <a:pt x="3113" y="1137"/>
                </a:lnTo>
                <a:lnTo>
                  <a:pt x="3057" y="1193"/>
                </a:lnTo>
                <a:lnTo>
                  <a:pt x="2945" y="1324"/>
                </a:lnTo>
                <a:lnTo>
                  <a:pt x="2908" y="1342"/>
                </a:lnTo>
                <a:lnTo>
                  <a:pt x="2908" y="1380"/>
                </a:lnTo>
                <a:lnTo>
                  <a:pt x="2908" y="1417"/>
                </a:lnTo>
                <a:lnTo>
                  <a:pt x="2945" y="1454"/>
                </a:lnTo>
                <a:lnTo>
                  <a:pt x="2983" y="1491"/>
                </a:lnTo>
                <a:lnTo>
                  <a:pt x="3020" y="1529"/>
                </a:lnTo>
                <a:lnTo>
                  <a:pt x="3020" y="1566"/>
                </a:lnTo>
                <a:lnTo>
                  <a:pt x="3020" y="1603"/>
                </a:lnTo>
                <a:lnTo>
                  <a:pt x="2983" y="1641"/>
                </a:lnTo>
                <a:lnTo>
                  <a:pt x="2889" y="1734"/>
                </a:lnTo>
                <a:lnTo>
                  <a:pt x="2871" y="1752"/>
                </a:lnTo>
                <a:lnTo>
                  <a:pt x="2684" y="1752"/>
                </a:lnTo>
                <a:lnTo>
                  <a:pt x="2666" y="1771"/>
                </a:lnTo>
                <a:lnTo>
                  <a:pt x="2554" y="1883"/>
                </a:lnTo>
                <a:lnTo>
                  <a:pt x="2517" y="1939"/>
                </a:lnTo>
                <a:lnTo>
                  <a:pt x="2535" y="1995"/>
                </a:lnTo>
                <a:lnTo>
                  <a:pt x="2703" y="2368"/>
                </a:lnTo>
                <a:lnTo>
                  <a:pt x="2722" y="2405"/>
                </a:lnTo>
                <a:lnTo>
                  <a:pt x="2703" y="2442"/>
                </a:lnTo>
                <a:lnTo>
                  <a:pt x="2666" y="2479"/>
                </a:lnTo>
                <a:lnTo>
                  <a:pt x="2628" y="2498"/>
                </a:lnTo>
                <a:lnTo>
                  <a:pt x="2554" y="2498"/>
                </a:lnTo>
                <a:lnTo>
                  <a:pt x="2535" y="2479"/>
                </a:lnTo>
                <a:lnTo>
                  <a:pt x="2498" y="2479"/>
                </a:lnTo>
                <a:lnTo>
                  <a:pt x="2386" y="2386"/>
                </a:lnTo>
                <a:lnTo>
                  <a:pt x="2349" y="2349"/>
                </a:lnTo>
                <a:lnTo>
                  <a:pt x="2312" y="2330"/>
                </a:lnTo>
                <a:lnTo>
                  <a:pt x="2256" y="2330"/>
                </a:lnTo>
                <a:lnTo>
                  <a:pt x="2218" y="2349"/>
                </a:lnTo>
                <a:lnTo>
                  <a:pt x="1846" y="2461"/>
                </a:lnTo>
                <a:lnTo>
                  <a:pt x="1808" y="2479"/>
                </a:lnTo>
                <a:lnTo>
                  <a:pt x="1790" y="2517"/>
                </a:lnTo>
                <a:lnTo>
                  <a:pt x="1771" y="2554"/>
                </a:lnTo>
                <a:lnTo>
                  <a:pt x="1752" y="2591"/>
                </a:lnTo>
                <a:lnTo>
                  <a:pt x="1771" y="2666"/>
                </a:lnTo>
                <a:lnTo>
                  <a:pt x="1827" y="2722"/>
                </a:lnTo>
                <a:lnTo>
                  <a:pt x="1957" y="2778"/>
                </a:lnTo>
                <a:lnTo>
                  <a:pt x="2125" y="2852"/>
                </a:lnTo>
                <a:lnTo>
                  <a:pt x="2312" y="2871"/>
                </a:lnTo>
                <a:lnTo>
                  <a:pt x="2367" y="2871"/>
                </a:lnTo>
                <a:lnTo>
                  <a:pt x="2405" y="2908"/>
                </a:lnTo>
                <a:lnTo>
                  <a:pt x="2498" y="3039"/>
                </a:lnTo>
                <a:lnTo>
                  <a:pt x="2591" y="3150"/>
                </a:lnTo>
                <a:lnTo>
                  <a:pt x="2647" y="3206"/>
                </a:lnTo>
                <a:lnTo>
                  <a:pt x="2684" y="3244"/>
                </a:lnTo>
                <a:lnTo>
                  <a:pt x="3523" y="3244"/>
                </a:lnTo>
                <a:lnTo>
                  <a:pt x="3598" y="3262"/>
                </a:lnTo>
                <a:lnTo>
                  <a:pt x="3672" y="3300"/>
                </a:lnTo>
                <a:lnTo>
                  <a:pt x="3728" y="3337"/>
                </a:lnTo>
                <a:lnTo>
                  <a:pt x="3877" y="3505"/>
                </a:lnTo>
                <a:lnTo>
                  <a:pt x="3933" y="3560"/>
                </a:lnTo>
                <a:lnTo>
                  <a:pt x="3952" y="3616"/>
                </a:lnTo>
                <a:lnTo>
                  <a:pt x="3970" y="3691"/>
                </a:lnTo>
                <a:lnTo>
                  <a:pt x="3989" y="3747"/>
                </a:lnTo>
                <a:lnTo>
                  <a:pt x="3970" y="3859"/>
                </a:lnTo>
                <a:lnTo>
                  <a:pt x="3952" y="3971"/>
                </a:lnTo>
                <a:lnTo>
                  <a:pt x="3896" y="4064"/>
                </a:lnTo>
                <a:lnTo>
                  <a:pt x="3821" y="4138"/>
                </a:lnTo>
                <a:lnTo>
                  <a:pt x="3691" y="4269"/>
                </a:lnTo>
                <a:lnTo>
                  <a:pt x="3654" y="4325"/>
                </a:lnTo>
                <a:lnTo>
                  <a:pt x="3616" y="4399"/>
                </a:lnTo>
                <a:lnTo>
                  <a:pt x="3560" y="4586"/>
                </a:lnTo>
                <a:lnTo>
                  <a:pt x="3374" y="5126"/>
                </a:lnTo>
                <a:lnTo>
                  <a:pt x="3113" y="5164"/>
                </a:lnTo>
                <a:lnTo>
                  <a:pt x="2871" y="5182"/>
                </a:lnTo>
                <a:lnTo>
                  <a:pt x="2871" y="4865"/>
                </a:lnTo>
                <a:lnTo>
                  <a:pt x="2871" y="4735"/>
                </a:lnTo>
                <a:lnTo>
                  <a:pt x="2815" y="4586"/>
                </a:lnTo>
                <a:lnTo>
                  <a:pt x="2722" y="4418"/>
                </a:lnTo>
                <a:lnTo>
                  <a:pt x="2610" y="4269"/>
                </a:lnTo>
                <a:lnTo>
                  <a:pt x="2554" y="4213"/>
                </a:lnTo>
                <a:lnTo>
                  <a:pt x="2535" y="4157"/>
                </a:lnTo>
                <a:lnTo>
                  <a:pt x="2498" y="4082"/>
                </a:lnTo>
                <a:lnTo>
                  <a:pt x="2498" y="4008"/>
                </a:lnTo>
                <a:lnTo>
                  <a:pt x="2498" y="3635"/>
                </a:lnTo>
                <a:lnTo>
                  <a:pt x="2479" y="3542"/>
                </a:lnTo>
                <a:lnTo>
                  <a:pt x="2442" y="3449"/>
                </a:lnTo>
                <a:lnTo>
                  <a:pt x="2386" y="3374"/>
                </a:lnTo>
                <a:lnTo>
                  <a:pt x="2312" y="3318"/>
                </a:lnTo>
                <a:lnTo>
                  <a:pt x="1734" y="3020"/>
                </a:lnTo>
                <a:lnTo>
                  <a:pt x="1547" y="2889"/>
                </a:lnTo>
                <a:lnTo>
                  <a:pt x="1380" y="2759"/>
                </a:lnTo>
                <a:lnTo>
                  <a:pt x="1361" y="2759"/>
                </a:lnTo>
                <a:lnTo>
                  <a:pt x="1249" y="2628"/>
                </a:lnTo>
                <a:lnTo>
                  <a:pt x="1156" y="2517"/>
                </a:lnTo>
                <a:lnTo>
                  <a:pt x="746" y="1920"/>
                </a:lnTo>
                <a:lnTo>
                  <a:pt x="858" y="1734"/>
                </a:lnTo>
                <a:lnTo>
                  <a:pt x="969" y="1547"/>
                </a:lnTo>
                <a:lnTo>
                  <a:pt x="1100" y="1380"/>
                </a:lnTo>
                <a:lnTo>
                  <a:pt x="1249" y="1212"/>
                </a:lnTo>
                <a:lnTo>
                  <a:pt x="1398" y="1063"/>
                </a:lnTo>
                <a:lnTo>
                  <a:pt x="1566" y="951"/>
                </a:lnTo>
                <a:lnTo>
                  <a:pt x="1752" y="839"/>
                </a:lnTo>
                <a:lnTo>
                  <a:pt x="1957" y="727"/>
                </a:lnTo>
                <a:lnTo>
                  <a:pt x="2237" y="876"/>
                </a:lnTo>
                <a:lnTo>
                  <a:pt x="2274" y="895"/>
                </a:lnTo>
                <a:lnTo>
                  <a:pt x="2367" y="895"/>
                </a:lnTo>
                <a:lnTo>
                  <a:pt x="2405" y="858"/>
                </a:lnTo>
                <a:lnTo>
                  <a:pt x="2442" y="839"/>
                </a:lnTo>
                <a:lnTo>
                  <a:pt x="2479" y="802"/>
                </a:lnTo>
                <a:lnTo>
                  <a:pt x="2498" y="764"/>
                </a:lnTo>
                <a:lnTo>
                  <a:pt x="2498" y="709"/>
                </a:lnTo>
                <a:lnTo>
                  <a:pt x="2498" y="578"/>
                </a:lnTo>
                <a:lnTo>
                  <a:pt x="2778" y="541"/>
                </a:lnTo>
                <a:close/>
                <a:moveTo>
                  <a:pt x="2573" y="0"/>
                </a:moveTo>
                <a:lnTo>
                  <a:pt x="2293" y="56"/>
                </a:lnTo>
                <a:lnTo>
                  <a:pt x="2013" y="131"/>
                </a:lnTo>
                <a:lnTo>
                  <a:pt x="1752" y="224"/>
                </a:lnTo>
                <a:lnTo>
                  <a:pt x="1491" y="336"/>
                </a:lnTo>
                <a:lnTo>
                  <a:pt x="1268" y="485"/>
                </a:lnTo>
                <a:lnTo>
                  <a:pt x="1044" y="653"/>
                </a:lnTo>
                <a:lnTo>
                  <a:pt x="839" y="839"/>
                </a:lnTo>
                <a:lnTo>
                  <a:pt x="653" y="1044"/>
                </a:lnTo>
                <a:lnTo>
                  <a:pt x="485" y="1268"/>
                </a:lnTo>
                <a:lnTo>
                  <a:pt x="336" y="1491"/>
                </a:lnTo>
                <a:lnTo>
                  <a:pt x="224" y="1752"/>
                </a:lnTo>
                <a:lnTo>
                  <a:pt x="131" y="2013"/>
                </a:lnTo>
                <a:lnTo>
                  <a:pt x="56" y="2293"/>
                </a:lnTo>
                <a:lnTo>
                  <a:pt x="0" y="2573"/>
                </a:lnTo>
                <a:lnTo>
                  <a:pt x="0" y="2871"/>
                </a:lnTo>
                <a:lnTo>
                  <a:pt x="0" y="3169"/>
                </a:lnTo>
                <a:lnTo>
                  <a:pt x="56" y="3449"/>
                </a:lnTo>
                <a:lnTo>
                  <a:pt x="131" y="3728"/>
                </a:lnTo>
                <a:lnTo>
                  <a:pt x="224" y="3989"/>
                </a:lnTo>
                <a:lnTo>
                  <a:pt x="336" y="4250"/>
                </a:lnTo>
                <a:lnTo>
                  <a:pt x="485" y="4474"/>
                </a:lnTo>
                <a:lnTo>
                  <a:pt x="653" y="4698"/>
                </a:lnTo>
                <a:lnTo>
                  <a:pt x="839" y="4903"/>
                </a:lnTo>
                <a:lnTo>
                  <a:pt x="1044" y="5089"/>
                </a:lnTo>
                <a:lnTo>
                  <a:pt x="1268" y="5257"/>
                </a:lnTo>
                <a:lnTo>
                  <a:pt x="1491" y="5406"/>
                </a:lnTo>
                <a:lnTo>
                  <a:pt x="1752" y="5518"/>
                </a:lnTo>
                <a:lnTo>
                  <a:pt x="2013" y="5611"/>
                </a:lnTo>
                <a:lnTo>
                  <a:pt x="2293" y="5685"/>
                </a:lnTo>
                <a:lnTo>
                  <a:pt x="2573" y="5741"/>
                </a:lnTo>
                <a:lnTo>
                  <a:pt x="3169" y="5741"/>
                </a:lnTo>
                <a:lnTo>
                  <a:pt x="3449" y="5685"/>
                </a:lnTo>
                <a:lnTo>
                  <a:pt x="3728" y="5611"/>
                </a:lnTo>
                <a:lnTo>
                  <a:pt x="3989" y="5518"/>
                </a:lnTo>
                <a:lnTo>
                  <a:pt x="4250" y="5406"/>
                </a:lnTo>
                <a:lnTo>
                  <a:pt x="4474" y="5257"/>
                </a:lnTo>
                <a:lnTo>
                  <a:pt x="4697" y="5089"/>
                </a:lnTo>
                <a:lnTo>
                  <a:pt x="4902" y="4903"/>
                </a:lnTo>
                <a:lnTo>
                  <a:pt x="5089" y="4698"/>
                </a:lnTo>
                <a:lnTo>
                  <a:pt x="5257" y="4474"/>
                </a:lnTo>
                <a:lnTo>
                  <a:pt x="5406" y="4250"/>
                </a:lnTo>
                <a:lnTo>
                  <a:pt x="5518" y="3989"/>
                </a:lnTo>
                <a:lnTo>
                  <a:pt x="5611" y="3728"/>
                </a:lnTo>
                <a:lnTo>
                  <a:pt x="5685" y="3449"/>
                </a:lnTo>
                <a:lnTo>
                  <a:pt x="5741" y="3169"/>
                </a:lnTo>
                <a:lnTo>
                  <a:pt x="5741" y="2871"/>
                </a:lnTo>
                <a:lnTo>
                  <a:pt x="5741" y="2573"/>
                </a:lnTo>
                <a:lnTo>
                  <a:pt x="5685" y="2293"/>
                </a:lnTo>
                <a:lnTo>
                  <a:pt x="5611" y="2013"/>
                </a:lnTo>
                <a:lnTo>
                  <a:pt x="5518" y="1752"/>
                </a:lnTo>
                <a:lnTo>
                  <a:pt x="5406" y="1491"/>
                </a:lnTo>
                <a:lnTo>
                  <a:pt x="5257" y="1268"/>
                </a:lnTo>
                <a:lnTo>
                  <a:pt x="5089" y="1044"/>
                </a:lnTo>
                <a:lnTo>
                  <a:pt x="4902" y="839"/>
                </a:lnTo>
                <a:lnTo>
                  <a:pt x="4697" y="653"/>
                </a:lnTo>
                <a:lnTo>
                  <a:pt x="4474" y="485"/>
                </a:lnTo>
                <a:lnTo>
                  <a:pt x="4250" y="336"/>
                </a:lnTo>
                <a:lnTo>
                  <a:pt x="3989" y="224"/>
                </a:lnTo>
                <a:lnTo>
                  <a:pt x="3728" y="131"/>
                </a:lnTo>
                <a:lnTo>
                  <a:pt x="3449" y="56"/>
                </a:lnTo>
                <a:lnTo>
                  <a:pt x="3169" y="0"/>
                </a:lnTo>
                <a:lnTo>
                  <a:pt x="257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6648450" y="4410075"/>
            <a:ext cx="507991" cy="382593"/>
          </a:xfrm>
          <a:custGeom>
            <a:avLst/>
            <a:gdLst/>
            <a:ahLst/>
            <a:cxnLst/>
            <a:rect l="l" t="t" r="r" b="b"/>
            <a:pathLst>
              <a:path w="7439" h="5928" extrusionOk="0">
                <a:moveTo>
                  <a:pt x="6096" y="0"/>
                </a:moveTo>
                <a:lnTo>
                  <a:pt x="6022" y="19"/>
                </a:lnTo>
                <a:lnTo>
                  <a:pt x="5947" y="37"/>
                </a:lnTo>
                <a:lnTo>
                  <a:pt x="4754" y="727"/>
                </a:lnTo>
                <a:lnTo>
                  <a:pt x="3561" y="727"/>
                </a:lnTo>
                <a:lnTo>
                  <a:pt x="3468" y="746"/>
                </a:lnTo>
                <a:lnTo>
                  <a:pt x="3356" y="764"/>
                </a:lnTo>
                <a:lnTo>
                  <a:pt x="3263" y="802"/>
                </a:lnTo>
                <a:lnTo>
                  <a:pt x="3170" y="839"/>
                </a:lnTo>
                <a:lnTo>
                  <a:pt x="2778" y="1081"/>
                </a:lnTo>
                <a:lnTo>
                  <a:pt x="2704" y="1156"/>
                </a:lnTo>
                <a:lnTo>
                  <a:pt x="2648" y="1230"/>
                </a:lnTo>
                <a:lnTo>
                  <a:pt x="2610" y="1305"/>
                </a:lnTo>
                <a:lnTo>
                  <a:pt x="2610" y="1398"/>
                </a:lnTo>
                <a:lnTo>
                  <a:pt x="2610" y="2852"/>
                </a:lnTo>
                <a:lnTo>
                  <a:pt x="2610" y="2945"/>
                </a:lnTo>
                <a:lnTo>
                  <a:pt x="2648" y="3038"/>
                </a:lnTo>
                <a:lnTo>
                  <a:pt x="2685" y="3113"/>
                </a:lnTo>
                <a:lnTo>
                  <a:pt x="2741" y="3188"/>
                </a:lnTo>
                <a:lnTo>
                  <a:pt x="2797" y="3243"/>
                </a:lnTo>
                <a:lnTo>
                  <a:pt x="2871" y="3281"/>
                </a:lnTo>
                <a:lnTo>
                  <a:pt x="2946" y="3318"/>
                </a:lnTo>
                <a:lnTo>
                  <a:pt x="3039" y="3337"/>
                </a:lnTo>
                <a:lnTo>
                  <a:pt x="3132" y="3337"/>
                </a:lnTo>
                <a:lnTo>
                  <a:pt x="3226" y="3299"/>
                </a:lnTo>
                <a:lnTo>
                  <a:pt x="3319" y="3262"/>
                </a:lnTo>
                <a:lnTo>
                  <a:pt x="3393" y="3206"/>
                </a:lnTo>
                <a:lnTo>
                  <a:pt x="3449" y="3132"/>
                </a:lnTo>
                <a:lnTo>
                  <a:pt x="3505" y="3057"/>
                </a:lnTo>
                <a:lnTo>
                  <a:pt x="3524" y="2964"/>
                </a:lnTo>
                <a:lnTo>
                  <a:pt x="3542" y="2871"/>
                </a:lnTo>
                <a:lnTo>
                  <a:pt x="3542" y="1845"/>
                </a:lnTo>
                <a:lnTo>
                  <a:pt x="5667" y="1845"/>
                </a:lnTo>
                <a:lnTo>
                  <a:pt x="5798" y="1864"/>
                </a:lnTo>
                <a:lnTo>
                  <a:pt x="5928" y="1901"/>
                </a:lnTo>
                <a:lnTo>
                  <a:pt x="6040" y="1957"/>
                </a:lnTo>
                <a:lnTo>
                  <a:pt x="6133" y="2032"/>
                </a:lnTo>
                <a:lnTo>
                  <a:pt x="6208" y="2125"/>
                </a:lnTo>
                <a:lnTo>
                  <a:pt x="6264" y="2237"/>
                </a:lnTo>
                <a:lnTo>
                  <a:pt x="6301" y="2367"/>
                </a:lnTo>
                <a:lnTo>
                  <a:pt x="6320" y="2498"/>
                </a:lnTo>
                <a:lnTo>
                  <a:pt x="6320" y="2833"/>
                </a:lnTo>
                <a:lnTo>
                  <a:pt x="7252" y="2293"/>
                </a:lnTo>
                <a:lnTo>
                  <a:pt x="7308" y="2256"/>
                </a:lnTo>
                <a:lnTo>
                  <a:pt x="7364" y="2200"/>
                </a:lnTo>
                <a:lnTo>
                  <a:pt x="7401" y="2125"/>
                </a:lnTo>
                <a:lnTo>
                  <a:pt x="7420" y="2069"/>
                </a:lnTo>
                <a:lnTo>
                  <a:pt x="7438" y="1995"/>
                </a:lnTo>
                <a:lnTo>
                  <a:pt x="7438" y="1920"/>
                </a:lnTo>
                <a:lnTo>
                  <a:pt x="7420" y="1845"/>
                </a:lnTo>
                <a:lnTo>
                  <a:pt x="7382" y="1790"/>
                </a:lnTo>
                <a:lnTo>
                  <a:pt x="6450" y="187"/>
                </a:lnTo>
                <a:lnTo>
                  <a:pt x="6413" y="112"/>
                </a:lnTo>
                <a:lnTo>
                  <a:pt x="6357" y="75"/>
                </a:lnTo>
                <a:lnTo>
                  <a:pt x="6301" y="37"/>
                </a:lnTo>
                <a:lnTo>
                  <a:pt x="6227" y="0"/>
                </a:lnTo>
                <a:lnTo>
                  <a:pt x="6096" y="0"/>
                </a:lnTo>
                <a:close/>
                <a:moveTo>
                  <a:pt x="2238" y="1454"/>
                </a:moveTo>
                <a:lnTo>
                  <a:pt x="1492" y="1920"/>
                </a:lnTo>
                <a:lnTo>
                  <a:pt x="1399" y="1976"/>
                </a:lnTo>
                <a:lnTo>
                  <a:pt x="1324" y="2032"/>
                </a:lnTo>
                <a:lnTo>
                  <a:pt x="1268" y="2106"/>
                </a:lnTo>
                <a:lnTo>
                  <a:pt x="1212" y="2181"/>
                </a:lnTo>
                <a:lnTo>
                  <a:pt x="1175" y="2274"/>
                </a:lnTo>
                <a:lnTo>
                  <a:pt x="1157" y="2367"/>
                </a:lnTo>
                <a:lnTo>
                  <a:pt x="1138" y="2461"/>
                </a:lnTo>
                <a:lnTo>
                  <a:pt x="1119" y="2554"/>
                </a:lnTo>
                <a:lnTo>
                  <a:pt x="1119" y="3094"/>
                </a:lnTo>
                <a:lnTo>
                  <a:pt x="187" y="3635"/>
                </a:lnTo>
                <a:lnTo>
                  <a:pt x="131" y="3672"/>
                </a:lnTo>
                <a:lnTo>
                  <a:pt x="75" y="3728"/>
                </a:lnTo>
                <a:lnTo>
                  <a:pt x="38" y="3784"/>
                </a:lnTo>
                <a:lnTo>
                  <a:pt x="20" y="3859"/>
                </a:lnTo>
                <a:lnTo>
                  <a:pt x="1" y="3933"/>
                </a:lnTo>
                <a:lnTo>
                  <a:pt x="20" y="3989"/>
                </a:lnTo>
                <a:lnTo>
                  <a:pt x="20" y="4064"/>
                </a:lnTo>
                <a:lnTo>
                  <a:pt x="57" y="4138"/>
                </a:lnTo>
                <a:lnTo>
                  <a:pt x="989" y="5741"/>
                </a:lnTo>
                <a:lnTo>
                  <a:pt x="1026" y="5816"/>
                </a:lnTo>
                <a:lnTo>
                  <a:pt x="1082" y="5853"/>
                </a:lnTo>
                <a:lnTo>
                  <a:pt x="1138" y="5890"/>
                </a:lnTo>
                <a:lnTo>
                  <a:pt x="1212" y="5928"/>
                </a:lnTo>
                <a:lnTo>
                  <a:pt x="1362" y="5928"/>
                </a:lnTo>
                <a:lnTo>
                  <a:pt x="1417" y="5909"/>
                </a:lnTo>
                <a:lnTo>
                  <a:pt x="1492" y="5890"/>
                </a:lnTo>
                <a:lnTo>
                  <a:pt x="2685" y="5182"/>
                </a:lnTo>
                <a:lnTo>
                  <a:pt x="4419" y="5182"/>
                </a:lnTo>
                <a:lnTo>
                  <a:pt x="4568" y="5126"/>
                </a:lnTo>
                <a:lnTo>
                  <a:pt x="4698" y="5070"/>
                </a:lnTo>
                <a:lnTo>
                  <a:pt x="4810" y="4977"/>
                </a:lnTo>
                <a:lnTo>
                  <a:pt x="4903" y="4865"/>
                </a:lnTo>
                <a:lnTo>
                  <a:pt x="4959" y="4735"/>
                </a:lnTo>
                <a:lnTo>
                  <a:pt x="5015" y="4604"/>
                </a:lnTo>
                <a:lnTo>
                  <a:pt x="5015" y="4455"/>
                </a:lnTo>
                <a:lnTo>
                  <a:pt x="5201" y="4455"/>
                </a:lnTo>
                <a:lnTo>
                  <a:pt x="5276" y="4436"/>
                </a:lnTo>
                <a:lnTo>
                  <a:pt x="5350" y="4418"/>
                </a:lnTo>
                <a:lnTo>
                  <a:pt x="5406" y="4380"/>
                </a:lnTo>
                <a:lnTo>
                  <a:pt x="5462" y="4343"/>
                </a:lnTo>
                <a:lnTo>
                  <a:pt x="5518" y="4287"/>
                </a:lnTo>
                <a:lnTo>
                  <a:pt x="5556" y="4213"/>
                </a:lnTo>
                <a:lnTo>
                  <a:pt x="5574" y="4157"/>
                </a:lnTo>
                <a:lnTo>
                  <a:pt x="5574" y="4082"/>
                </a:lnTo>
                <a:lnTo>
                  <a:pt x="5574" y="3337"/>
                </a:lnTo>
                <a:lnTo>
                  <a:pt x="5667" y="3337"/>
                </a:lnTo>
                <a:lnTo>
                  <a:pt x="5723" y="3318"/>
                </a:lnTo>
                <a:lnTo>
                  <a:pt x="5779" y="3318"/>
                </a:lnTo>
                <a:lnTo>
                  <a:pt x="5872" y="3243"/>
                </a:lnTo>
                <a:lnTo>
                  <a:pt x="5928" y="3169"/>
                </a:lnTo>
                <a:lnTo>
                  <a:pt x="5947" y="3113"/>
                </a:lnTo>
                <a:lnTo>
                  <a:pt x="5947" y="3057"/>
                </a:lnTo>
                <a:lnTo>
                  <a:pt x="5947" y="2498"/>
                </a:lnTo>
                <a:lnTo>
                  <a:pt x="5947" y="2442"/>
                </a:lnTo>
                <a:lnTo>
                  <a:pt x="5928" y="2386"/>
                </a:lnTo>
                <a:lnTo>
                  <a:pt x="5872" y="2293"/>
                </a:lnTo>
                <a:lnTo>
                  <a:pt x="5779" y="2237"/>
                </a:lnTo>
                <a:lnTo>
                  <a:pt x="5723" y="2218"/>
                </a:lnTo>
                <a:lnTo>
                  <a:pt x="3915" y="2218"/>
                </a:lnTo>
                <a:lnTo>
                  <a:pt x="3915" y="2852"/>
                </a:lnTo>
                <a:lnTo>
                  <a:pt x="3897" y="3020"/>
                </a:lnTo>
                <a:lnTo>
                  <a:pt x="3841" y="3188"/>
                </a:lnTo>
                <a:lnTo>
                  <a:pt x="3766" y="3318"/>
                </a:lnTo>
                <a:lnTo>
                  <a:pt x="3673" y="3449"/>
                </a:lnTo>
                <a:lnTo>
                  <a:pt x="3561" y="3542"/>
                </a:lnTo>
                <a:lnTo>
                  <a:pt x="3412" y="3635"/>
                </a:lnTo>
                <a:lnTo>
                  <a:pt x="3263" y="3672"/>
                </a:lnTo>
                <a:lnTo>
                  <a:pt x="3095" y="3709"/>
                </a:lnTo>
                <a:lnTo>
                  <a:pt x="2927" y="3691"/>
                </a:lnTo>
                <a:lnTo>
                  <a:pt x="2760" y="3654"/>
                </a:lnTo>
                <a:lnTo>
                  <a:pt x="2629" y="3579"/>
                </a:lnTo>
                <a:lnTo>
                  <a:pt x="2499" y="3467"/>
                </a:lnTo>
                <a:lnTo>
                  <a:pt x="2387" y="3337"/>
                </a:lnTo>
                <a:lnTo>
                  <a:pt x="2312" y="3206"/>
                </a:lnTo>
                <a:lnTo>
                  <a:pt x="2256" y="3038"/>
                </a:lnTo>
                <a:lnTo>
                  <a:pt x="2238" y="2871"/>
                </a:lnTo>
                <a:lnTo>
                  <a:pt x="2238" y="1454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 descr="Single gear"/>
          <p:cNvSpPr/>
          <p:nvPr/>
        </p:nvSpPr>
        <p:spPr>
          <a:xfrm>
            <a:off x="4486275" y="4364037"/>
            <a:ext cx="464290" cy="452072"/>
          </a:xfrm>
          <a:custGeom>
            <a:avLst/>
            <a:gdLst/>
            <a:ahLst/>
            <a:cxnLst/>
            <a:rect l="l" t="t" r="r" b="b"/>
            <a:pathLst>
              <a:path w="698180" h="698180" extrusionOk="0">
                <a:moveTo>
                  <a:pt x="349090" y="472298"/>
                </a:moveTo>
                <a:cubicBezTo>
                  <a:pt x="281326" y="472298"/>
                  <a:pt x="225882" y="416855"/>
                  <a:pt x="225882" y="349090"/>
                </a:cubicBezTo>
                <a:cubicBezTo>
                  <a:pt x="225882" y="281326"/>
                  <a:pt x="281326" y="225882"/>
                  <a:pt x="349090" y="225882"/>
                </a:cubicBezTo>
                <a:cubicBezTo>
                  <a:pt x="416855" y="225882"/>
                  <a:pt x="472298" y="281326"/>
                  <a:pt x="472298" y="349090"/>
                </a:cubicBezTo>
                <a:cubicBezTo>
                  <a:pt x="472298" y="416855"/>
                  <a:pt x="416855" y="472298"/>
                  <a:pt x="349090" y="472298"/>
                </a:cubicBezTo>
                <a:close/>
                <a:moveTo>
                  <a:pt x="626309" y="272085"/>
                </a:moveTo>
                <a:cubicBezTo>
                  <a:pt x="620148" y="249497"/>
                  <a:pt x="610908" y="227935"/>
                  <a:pt x="599614" y="208427"/>
                </a:cubicBezTo>
                <a:lnTo>
                  <a:pt x="625282" y="131422"/>
                </a:lnTo>
                <a:lnTo>
                  <a:pt x="566758" y="72898"/>
                </a:lnTo>
                <a:lnTo>
                  <a:pt x="489753" y="98567"/>
                </a:lnTo>
                <a:cubicBezTo>
                  <a:pt x="469218" y="87273"/>
                  <a:pt x="447657" y="78032"/>
                  <a:pt x="425068" y="71871"/>
                </a:cubicBezTo>
                <a:lnTo>
                  <a:pt x="390159" y="0"/>
                </a:lnTo>
                <a:lnTo>
                  <a:pt x="308021" y="0"/>
                </a:lnTo>
                <a:lnTo>
                  <a:pt x="272085" y="71871"/>
                </a:lnTo>
                <a:cubicBezTo>
                  <a:pt x="249497" y="78032"/>
                  <a:pt x="227935" y="87273"/>
                  <a:pt x="208427" y="98567"/>
                </a:cubicBezTo>
                <a:lnTo>
                  <a:pt x="131422" y="72898"/>
                </a:lnTo>
                <a:lnTo>
                  <a:pt x="72898" y="131422"/>
                </a:lnTo>
                <a:lnTo>
                  <a:pt x="98567" y="208427"/>
                </a:lnTo>
                <a:cubicBezTo>
                  <a:pt x="87273" y="228962"/>
                  <a:pt x="78032" y="250523"/>
                  <a:pt x="71871" y="273112"/>
                </a:cubicBezTo>
                <a:lnTo>
                  <a:pt x="0" y="308021"/>
                </a:lnTo>
                <a:lnTo>
                  <a:pt x="0" y="390159"/>
                </a:lnTo>
                <a:lnTo>
                  <a:pt x="71871" y="426095"/>
                </a:lnTo>
                <a:cubicBezTo>
                  <a:pt x="78032" y="448683"/>
                  <a:pt x="87273" y="470245"/>
                  <a:pt x="98567" y="489753"/>
                </a:cubicBezTo>
                <a:lnTo>
                  <a:pt x="72898" y="566758"/>
                </a:lnTo>
                <a:lnTo>
                  <a:pt x="131422" y="625282"/>
                </a:lnTo>
                <a:lnTo>
                  <a:pt x="208427" y="599614"/>
                </a:lnTo>
                <a:cubicBezTo>
                  <a:pt x="228962" y="610908"/>
                  <a:pt x="250523" y="620148"/>
                  <a:pt x="273112" y="626309"/>
                </a:cubicBezTo>
                <a:lnTo>
                  <a:pt x="309047" y="698180"/>
                </a:lnTo>
                <a:lnTo>
                  <a:pt x="391186" y="698180"/>
                </a:lnTo>
                <a:lnTo>
                  <a:pt x="427122" y="626309"/>
                </a:lnTo>
                <a:cubicBezTo>
                  <a:pt x="449710" y="620148"/>
                  <a:pt x="471272" y="610908"/>
                  <a:pt x="490780" y="599614"/>
                </a:cubicBezTo>
                <a:lnTo>
                  <a:pt x="567785" y="625282"/>
                </a:lnTo>
                <a:lnTo>
                  <a:pt x="626309" y="566758"/>
                </a:lnTo>
                <a:lnTo>
                  <a:pt x="600640" y="489753"/>
                </a:lnTo>
                <a:cubicBezTo>
                  <a:pt x="611934" y="469218"/>
                  <a:pt x="621175" y="447657"/>
                  <a:pt x="627335" y="425068"/>
                </a:cubicBezTo>
                <a:lnTo>
                  <a:pt x="699207" y="389133"/>
                </a:lnTo>
                <a:lnTo>
                  <a:pt x="699207" y="306994"/>
                </a:lnTo>
                <a:lnTo>
                  <a:pt x="626309" y="27208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8D70366-278C-CE7E-D08D-83092A01F2A6}"/>
              </a:ext>
            </a:extLst>
          </p:cNvPr>
          <p:cNvSpPr/>
          <p:nvPr/>
        </p:nvSpPr>
        <p:spPr>
          <a:xfrm>
            <a:off x="762487" y="442278"/>
            <a:ext cx="850291" cy="963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273" y="2589974"/>
            <a:ext cx="1833880" cy="1108710"/>
            <a:chOff x="179273" y="2589974"/>
            <a:chExt cx="1833880" cy="1108710"/>
          </a:xfrm>
        </p:grpSpPr>
        <p:sp>
          <p:nvSpPr>
            <p:cNvPr id="3" name="object 3"/>
            <p:cNvSpPr/>
            <p:nvPr/>
          </p:nvSpPr>
          <p:spPr>
            <a:xfrm>
              <a:off x="187210" y="259841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5" h="1092200">
                  <a:moveTo>
                    <a:pt x="1817992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10" y="1092200"/>
                  </a:lnTo>
                  <a:lnTo>
                    <a:pt x="176110" y="175260"/>
                  </a:lnTo>
                  <a:lnTo>
                    <a:pt x="1817992" y="175260"/>
                  </a:lnTo>
                  <a:lnTo>
                    <a:pt x="1817992" y="0"/>
                  </a:lnTo>
                  <a:close/>
                </a:path>
              </a:pathLst>
            </a:custGeom>
            <a:solidFill>
              <a:srgbClr val="2F7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210" y="259791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5" h="1092835">
                  <a:moveTo>
                    <a:pt x="1817992" y="0"/>
                  </a:moveTo>
                  <a:lnTo>
                    <a:pt x="1817992" y="176022"/>
                  </a:lnTo>
                  <a:lnTo>
                    <a:pt x="176110" y="176022"/>
                  </a:lnTo>
                  <a:lnTo>
                    <a:pt x="176110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7992" y="0"/>
                  </a:lnTo>
                  <a:close/>
                </a:path>
              </a:pathLst>
            </a:custGeom>
            <a:ln w="15875">
              <a:solidFill>
                <a:srgbClr val="2F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571" y="2797555"/>
            <a:ext cx="1552575" cy="278858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300" b="0" i="0" dirty="0">
                <a:solidFill>
                  <a:srgbClr val="4B4949"/>
                </a:solidFill>
                <a:effectLst/>
                <a:latin typeface="Century Gothic" panose="020B0502020202020204" pitchFamily="34" charset="0"/>
              </a:rPr>
              <a:t>Adelantar de oficio, las actuaciones necesarias para prevenir, proteger, garantizar y restablecer los derechos de los niños, las niñas, los adolescentes y las adolescentes cuando tenga información sobre su vulneración o amenaza..</a:t>
            </a:r>
            <a:endParaRPr sz="1300" dirty="0">
              <a:latin typeface="Century Gothic" panose="020B0502020202020204" pitchFamily="34" charset="0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91195" y="2093404"/>
            <a:ext cx="325755" cy="325755"/>
            <a:chOff x="1691195" y="2093404"/>
            <a:chExt cx="325755" cy="325755"/>
          </a:xfrm>
        </p:grpSpPr>
        <p:sp>
          <p:nvSpPr>
            <p:cNvPr id="7" name="object 7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309753" y="0"/>
                  </a:moveTo>
                  <a:lnTo>
                    <a:pt x="0" y="309625"/>
                  </a:lnTo>
                  <a:lnTo>
                    <a:pt x="309753" y="309625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378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0" y="309625"/>
                  </a:moveTo>
                  <a:lnTo>
                    <a:pt x="309753" y="0"/>
                  </a:lnTo>
                  <a:lnTo>
                    <a:pt x="309753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378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88527" y="2092769"/>
            <a:ext cx="1833880" cy="1108710"/>
            <a:chOff x="2188527" y="2092769"/>
            <a:chExt cx="1833880" cy="1108710"/>
          </a:xfrm>
        </p:grpSpPr>
        <p:sp>
          <p:nvSpPr>
            <p:cNvPr id="10" name="object 10"/>
            <p:cNvSpPr/>
            <p:nvPr/>
          </p:nvSpPr>
          <p:spPr>
            <a:xfrm>
              <a:off x="2196465" y="210057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519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6464" y="210070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5" y="0"/>
                  </a:moveTo>
                  <a:lnTo>
                    <a:pt x="1818005" y="176021"/>
                  </a:lnTo>
                  <a:lnTo>
                    <a:pt x="176149" y="176021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5" y="0"/>
                  </a:lnTo>
                  <a:close/>
                </a:path>
              </a:pathLst>
            </a:custGeom>
            <a:ln w="15875">
              <a:solidFill>
                <a:srgbClr val="519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13761" y="2300477"/>
            <a:ext cx="1562100" cy="220836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Adoptar las medidas de restablecimiento establecidas en la presente ley para detener la violación o amenaza de los derechos de los niños, las niñas o los adolescentes.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00462" y="1596199"/>
            <a:ext cx="325755" cy="325755"/>
            <a:chOff x="3700462" y="1596199"/>
            <a:chExt cx="325755" cy="325755"/>
          </a:xfrm>
        </p:grpSpPr>
        <p:sp>
          <p:nvSpPr>
            <p:cNvPr id="14" name="object 14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625"/>
                  </a:lnTo>
                  <a:lnTo>
                    <a:pt x="309752" y="309625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625"/>
                  </a:moveTo>
                  <a:lnTo>
                    <a:pt x="309752" y="0"/>
                  </a:lnTo>
                  <a:lnTo>
                    <a:pt x="309752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97794" y="1595564"/>
            <a:ext cx="1833880" cy="1108710"/>
            <a:chOff x="4197794" y="1595564"/>
            <a:chExt cx="1833880" cy="1108710"/>
          </a:xfrm>
        </p:grpSpPr>
        <p:sp>
          <p:nvSpPr>
            <p:cNvPr id="17" name="object 17"/>
            <p:cNvSpPr/>
            <p:nvPr/>
          </p:nvSpPr>
          <p:spPr>
            <a:xfrm>
              <a:off x="4205732" y="160400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5260"/>
                  </a:lnTo>
                  <a:lnTo>
                    <a:pt x="1818005" y="17526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5732" y="1603502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8" y="176022"/>
                  </a:lnTo>
                  <a:lnTo>
                    <a:pt x="176148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23409" y="1803018"/>
            <a:ext cx="1494790" cy="399211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Emitir los conceptos ordenados por la ley, en las actuaciones administrativas, por ejemplo de los conceptos en los divorcios ante Notarios cuando hay hijos menores (ley 962 de 2005 y Decreto 1669 de 2015, decreto ley 19 de 2012 sustitución y cancelación de patrimonio de </a:t>
            </a:r>
            <a:r>
              <a:rPr lang="es-ES" sz="1400" b="0" i="0" dirty="0" err="1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flia</a:t>
            </a: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 inembargable.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349" y="237655"/>
            <a:ext cx="5752465" cy="1187450"/>
            <a:chOff x="283349" y="237655"/>
            <a:chExt cx="5752465" cy="1187450"/>
          </a:xfrm>
        </p:grpSpPr>
        <p:sp>
          <p:nvSpPr>
            <p:cNvPr id="21" name="object 21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3" y="0"/>
                  </a:moveTo>
                  <a:lnTo>
                    <a:pt x="0" y="309752"/>
                  </a:lnTo>
                  <a:lnTo>
                    <a:pt x="309753" y="309752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3" y="0"/>
                  </a:lnTo>
                  <a:lnTo>
                    <a:pt x="309753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349" y="237655"/>
              <a:ext cx="4692650" cy="954405"/>
            </a:xfrm>
            <a:custGeom>
              <a:avLst/>
              <a:gdLst/>
              <a:ahLst/>
              <a:cxnLst/>
              <a:rect l="l" t="t" r="r" b="b"/>
              <a:pathLst>
                <a:path w="4692650" h="954405">
                  <a:moveTo>
                    <a:pt x="4692269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4692269" y="954112"/>
                  </a:lnTo>
                  <a:lnTo>
                    <a:pt x="469226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07061" y="1098359"/>
            <a:ext cx="1833880" cy="1108710"/>
            <a:chOff x="6207061" y="1098359"/>
            <a:chExt cx="1833880" cy="1108710"/>
          </a:xfrm>
        </p:grpSpPr>
        <p:sp>
          <p:nvSpPr>
            <p:cNvPr id="25" name="object 25"/>
            <p:cNvSpPr/>
            <p:nvPr/>
          </p:nvSpPr>
          <p:spPr>
            <a:xfrm>
              <a:off x="6214999" y="110616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4998" y="110629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32930" y="1305560"/>
            <a:ext cx="1533525" cy="181197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Dictar las medidas de restablecimiento de los derechos para los niños y las niñas menores de catorce (14) años que cometan delitos.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18996" y="601789"/>
            <a:ext cx="325755" cy="325755"/>
            <a:chOff x="7718996" y="601789"/>
            <a:chExt cx="325755" cy="325755"/>
          </a:xfrm>
        </p:grpSpPr>
        <p:sp>
          <p:nvSpPr>
            <p:cNvPr id="29" name="object 29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752"/>
                  </a:lnTo>
                  <a:lnTo>
                    <a:pt x="309752" y="309752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2" y="0"/>
                  </a:lnTo>
                  <a:lnTo>
                    <a:pt x="309752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216328" y="601154"/>
            <a:ext cx="1833880" cy="1108710"/>
            <a:chOff x="8216328" y="601154"/>
            <a:chExt cx="1833880" cy="1108710"/>
          </a:xfrm>
        </p:grpSpPr>
        <p:sp>
          <p:nvSpPr>
            <p:cNvPr id="32" name="object 32"/>
            <p:cNvSpPr/>
            <p:nvPr/>
          </p:nvSpPr>
          <p:spPr>
            <a:xfrm>
              <a:off x="8224266" y="60959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5260"/>
                  </a:lnTo>
                  <a:lnTo>
                    <a:pt x="1818005" y="17526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24266" y="60909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442452" y="808481"/>
            <a:ext cx="1544955" cy="260475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Conceder permiso para salir del país a los niños, las niñas y los adolescentes, cuando no sea necesaria la intervención del juez (art. 9° de la ley 1878 de 2018 que modificó el art. 110 de la ley 1098 de 2006.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728263" y="104584"/>
            <a:ext cx="325755" cy="325755"/>
            <a:chOff x="9728263" y="104584"/>
            <a:chExt cx="325755" cy="325755"/>
          </a:xfrm>
        </p:grpSpPr>
        <p:sp>
          <p:nvSpPr>
            <p:cNvPr id="36" name="object 36"/>
            <p:cNvSpPr/>
            <p:nvPr/>
          </p:nvSpPr>
          <p:spPr>
            <a:xfrm>
              <a:off x="9736201" y="11252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752"/>
                  </a:lnTo>
                  <a:lnTo>
                    <a:pt x="309752" y="309752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519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36201" y="11252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2" y="0"/>
                  </a:lnTo>
                  <a:lnTo>
                    <a:pt x="309752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519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225595" y="103949"/>
            <a:ext cx="1833880" cy="1108710"/>
            <a:chOff x="10225595" y="103949"/>
            <a:chExt cx="1833880" cy="1108710"/>
          </a:xfrm>
        </p:grpSpPr>
        <p:sp>
          <p:nvSpPr>
            <p:cNvPr id="39" name="object 39"/>
            <p:cNvSpPr/>
            <p:nvPr/>
          </p:nvSpPr>
          <p:spPr>
            <a:xfrm>
              <a:off x="10233533" y="11175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378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33532" y="11188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5" y="0"/>
                  </a:moveTo>
                  <a:lnTo>
                    <a:pt x="1818005" y="176022"/>
                  </a:lnTo>
                  <a:lnTo>
                    <a:pt x="176149" y="176022"/>
                  </a:lnTo>
                  <a:lnTo>
                    <a:pt x="176149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5" y="0"/>
                  </a:lnTo>
                  <a:close/>
                </a:path>
              </a:pathLst>
            </a:custGeom>
            <a:ln w="15875">
              <a:solidFill>
                <a:srgbClr val="378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451972" y="311023"/>
            <a:ext cx="1528445" cy="339753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Citar al presunto padre con miras al reconocimiento voluntario del hijo extramatrimonial nacido o que esté por nacer y, en caso de producirse, extender el acta respectiva y ordenar la inscripción o corrección del nombre en el registro del estado civil.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83349" y="237655"/>
            <a:ext cx="4692650" cy="8996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1440" marR="347980">
              <a:lnSpc>
                <a:spcPct val="100000"/>
              </a:lnSpc>
              <a:spcBef>
                <a:spcPts val="295"/>
              </a:spcBef>
            </a:pPr>
            <a:r>
              <a:rPr lang="es-CO" sz="2800" dirty="0">
                <a:solidFill>
                  <a:schemeClr val="bg1"/>
                </a:solidFill>
              </a:rPr>
              <a:t>Funciones Administrativas:</a:t>
            </a:r>
            <a:br>
              <a:rPr lang="es-CO" sz="2800" dirty="0">
                <a:solidFill>
                  <a:schemeClr val="bg1"/>
                </a:solidFill>
              </a:rPr>
            </a:br>
            <a:r>
              <a:rPr lang="es-CO" sz="2800" dirty="0">
                <a:solidFill>
                  <a:schemeClr val="bg1"/>
                </a:solidFill>
              </a:rPr>
              <a:t>PARD- OTRAS 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22281" y="4012336"/>
            <a:ext cx="2569717" cy="2120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7053" y="237655"/>
            <a:ext cx="1004798" cy="95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180" y="2624012"/>
            <a:ext cx="1833880" cy="1108710"/>
            <a:chOff x="179273" y="2589974"/>
            <a:chExt cx="1833880" cy="1108710"/>
          </a:xfrm>
        </p:grpSpPr>
        <p:sp>
          <p:nvSpPr>
            <p:cNvPr id="3" name="object 3"/>
            <p:cNvSpPr/>
            <p:nvPr/>
          </p:nvSpPr>
          <p:spPr>
            <a:xfrm>
              <a:off x="187210" y="259841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5" h="1092200">
                  <a:moveTo>
                    <a:pt x="1817992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10" y="1092200"/>
                  </a:lnTo>
                  <a:lnTo>
                    <a:pt x="176110" y="175260"/>
                  </a:lnTo>
                  <a:lnTo>
                    <a:pt x="1817992" y="175260"/>
                  </a:lnTo>
                  <a:lnTo>
                    <a:pt x="1817992" y="0"/>
                  </a:lnTo>
                  <a:close/>
                </a:path>
              </a:pathLst>
            </a:custGeom>
            <a:solidFill>
              <a:srgbClr val="2F7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210" y="259791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5" h="1092835">
                  <a:moveTo>
                    <a:pt x="1817992" y="0"/>
                  </a:moveTo>
                  <a:lnTo>
                    <a:pt x="1817992" y="176022"/>
                  </a:lnTo>
                  <a:lnTo>
                    <a:pt x="176110" y="176022"/>
                  </a:lnTo>
                  <a:lnTo>
                    <a:pt x="176110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7992" y="0"/>
                  </a:lnTo>
                  <a:close/>
                </a:path>
              </a:pathLst>
            </a:custGeom>
            <a:ln w="15875">
              <a:solidFill>
                <a:srgbClr val="2F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571" y="2797555"/>
            <a:ext cx="1552575" cy="22640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.</a:t>
            </a:r>
            <a:endParaRPr sz="1300" dirty="0">
              <a:latin typeface="Century Gothic" panose="020B0502020202020204" pitchFamily="34" charset="0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91195" y="2093404"/>
            <a:ext cx="325755" cy="325755"/>
            <a:chOff x="1691195" y="2093404"/>
            <a:chExt cx="325755" cy="325755"/>
          </a:xfrm>
        </p:grpSpPr>
        <p:sp>
          <p:nvSpPr>
            <p:cNvPr id="7" name="object 7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309753" y="0"/>
                  </a:moveTo>
                  <a:lnTo>
                    <a:pt x="0" y="309625"/>
                  </a:lnTo>
                  <a:lnTo>
                    <a:pt x="309753" y="309625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378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0" y="309625"/>
                  </a:moveTo>
                  <a:lnTo>
                    <a:pt x="309753" y="0"/>
                  </a:lnTo>
                  <a:lnTo>
                    <a:pt x="309753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378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88527" y="2092769"/>
            <a:ext cx="1833880" cy="1108710"/>
            <a:chOff x="2188527" y="2092769"/>
            <a:chExt cx="1833880" cy="1108710"/>
          </a:xfrm>
        </p:grpSpPr>
        <p:sp>
          <p:nvSpPr>
            <p:cNvPr id="10" name="object 10"/>
            <p:cNvSpPr/>
            <p:nvPr/>
          </p:nvSpPr>
          <p:spPr>
            <a:xfrm>
              <a:off x="2196465" y="210057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519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6464" y="210070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5" y="0"/>
                  </a:moveTo>
                  <a:lnTo>
                    <a:pt x="1818005" y="176021"/>
                  </a:lnTo>
                  <a:lnTo>
                    <a:pt x="176149" y="176021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5" y="0"/>
                  </a:lnTo>
                  <a:close/>
                </a:path>
              </a:pathLst>
            </a:custGeom>
            <a:ln w="15875">
              <a:solidFill>
                <a:srgbClr val="519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13761" y="2300477"/>
            <a:ext cx="1562100" cy="12173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Declarar la situación de adoptabilidad en que se encuentre el niño, niña o adolescente.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00462" y="1596199"/>
            <a:ext cx="325755" cy="325755"/>
            <a:chOff x="3700462" y="1596199"/>
            <a:chExt cx="325755" cy="325755"/>
          </a:xfrm>
        </p:grpSpPr>
        <p:sp>
          <p:nvSpPr>
            <p:cNvPr id="14" name="object 14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625"/>
                  </a:lnTo>
                  <a:lnTo>
                    <a:pt x="309752" y="309625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625"/>
                  </a:moveTo>
                  <a:lnTo>
                    <a:pt x="309752" y="0"/>
                  </a:lnTo>
                  <a:lnTo>
                    <a:pt x="309752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97794" y="1595564"/>
            <a:ext cx="1833880" cy="1108710"/>
            <a:chOff x="4197794" y="1595564"/>
            <a:chExt cx="1833880" cy="1108710"/>
          </a:xfrm>
        </p:grpSpPr>
        <p:sp>
          <p:nvSpPr>
            <p:cNvPr id="17" name="object 17"/>
            <p:cNvSpPr/>
            <p:nvPr/>
          </p:nvSpPr>
          <p:spPr>
            <a:xfrm>
              <a:off x="4205732" y="160400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5260"/>
                  </a:lnTo>
                  <a:lnTo>
                    <a:pt x="1818005" y="17526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5732" y="1603502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8" y="176022"/>
                  </a:lnTo>
                  <a:lnTo>
                    <a:pt x="176148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23409" y="1803018"/>
            <a:ext cx="1494790" cy="82099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Autorizar la adopción en los casos previstos en la ley.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349" y="237655"/>
            <a:ext cx="5752465" cy="1187450"/>
            <a:chOff x="283349" y="237655"/>
            <a:chExt cx="5752465" cy="1187450"/>
          </a:xfrm>
        </p:grpSpPr>
        <p:sp>
          <p:nvSpPr>
            <p:cNvPr id="21" name="object 21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3" y="0"/>
                  </a:moveTo>
                  <a:lnTo>
                    <a:pt x="0" y="309752"/>
                  </a:lnTo>
                  <a:lnTo>
                    <a:pt x="309753" y="309752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3" y="0"/>
                  </a:lnTo>
                  <a:lnTo>
                    <a:pt x="309753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349" y="237655"/>
              <a:ext cx="4692650" cy="954405"/>
            </a:xfrm>
            <a:custGeom>
              <a:avLst/>
              <a:gdLst/>
              <a:ahLst/>
              <a:cxnLst/>
              <a:rect l="l" t="t" r="r" b="b"/>
              <a:pathLst>
                <a:path w="4692650" h="954405">
                  <a:moveTo>
                    <a:pt x="4692269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4692269" y="954112"/>
                  </a:lnTo>
                  <a:lnTo>
                    <a:pt x="469226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07061" y="1098359"/>
            <a:ext cx="1833880" cy="1108710"/>
            <a:chOff x="6207061" y="1098359"/>
            <a:chExt cx="1833880" cy="1108710"/>
          </a:xfrm>
        </p:grpSpPr>
        <p:sp>
          <p:nvSpPr>
            <p:cNvPr id="25" name="object 25"/>
            <p:cNvSpPr/>
            <p:nvPr/>
          </p:nvSpPr>
          <p:spPr>
            <a:xfrm>
              <a:off x="6214999" y="110616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4998" y="110629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32930" y="1305560"/>
            <a:ext cx="1533525" cy="14155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Asesorar y orientar al público en materia de derechos de la infancia, la adolescencia y la familia.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18996" y="601789"/>
            <a:ext cx="325755" cy="325755"/>
            <a:chOff x="7718996" y="601789"/>
            <a:chExt cx="325755" cy="325755"/>
          </a:xfrm>
        </p:grpSpPr>
        <p:sp>
          <p:nvSpPr>
            <p:cNvPr id="29" name="object 29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752"/>
                  </a:lnTo>
                  <a:lnTo>
                    <a:pt x="309752" y="309752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2" y="0"/>
                  </a:lnTo>
                  <a:lnTo>
                    <a:pt x="309752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216328" y="601154"/>
            <a:ext cx="1833880" cy="1108710"/>
            <a:chOff x="8216328" y="601154"/>
            <a:chExt cx="1833880" cy="1108710"/>
          </a:xfrm>
        </p:grpSpPr>
        <p:sp>
          <p:nvSpPr>
            <p:cNvPr id="32" name="object 32"/>
            <p:cNvSpPr/>
            <p:nvPr/>
          </p:nvSpPr>
          <p:spPr>
            <a:xfrm>
              <a:off x="8224266" y="60959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5260"/>
                  </a:lnTo>
                  <a:lnTo>
                    <a:pt x="1818005" y="17526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24266" y="60909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442452" y="808481"/>
            <a:ext cx="1544955" cy="518904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35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Solicitar la inscripción del nacimiento de un niño, la corrección, modificación o cancelación de su registro civil, ante la Dirección Nacional de Registro Civil de las personas, siempre y cuando dentro del proceso administrativo de restablecimiento de sus derechos se pruebe que el nombre y sus apellidos no corresponden a la realidad de su estado civil y a su origen biológico, sin necesidad de acudir a la jurisdicción de familia.</a:t>
            </a:r>
            <a:endParaRPr sz="1350" dirty="0">
              <a:latin typeface="Century Gothic"/>
              <a:cs typeface="Century Goth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728263" y="104584"/>
            <a:ext cx="325755" cy="325755"/>
            <a:chOff x="9728263" y="104584"/>
            <a:chExt cx="325755" cy="325755"/>
          </a:xfrm>
        </p:grpSpPr>
        <p:sp>
          <p:nvSpPr>
            <p:cNvPr id="36" name="object 36"/>
            <p:cNvSpPr/>
            <p:nvPr/>
          </p:nvSpPr>
          <p:spPr>
            <a:xfrm>
              <a:off x="9736201" y="11252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752"/>
                  </a:lnTo>
                  <a:lnTo>
                    <a:pt x="309752" y="309752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519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36201" y="11252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2" y="0"/>
                  </a:lnTo>
                  <a:lnTo>
                    <a:pt x="309752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519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225595" y="103949"/>
            <a:ext cx="1833880" cy="1108710"/>
            <a:chOff x="10225595" y="103949"/>
            <a:chExt cx="1833880" cy="1108710"/>
          </a:xfrm>
        </p:grpSpPr>
        <p:sp>
          <p:nvSpPr>
            <p:cNvPr id="39" name="object 39"/>
            <p:cNvSpPr/>
            <p:nvPr/>
          </p:nvSpPr>
          <p:spPr>
            <a:xfrm>
              <a:off x="10233533" y="11175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378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33532" y="11188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5" y="0"/>
                  </a:moveTo>
                  <a:lnTo>
                    <a:pt x="1818005" y="176022"/>
                  </a:lnTo>
                  <a:lnTo>
                    <a:pt x="176149" y="176022"/>
                  </a:lnTo>
                  <a:lnTo>
                    <a:pt x="176149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5" y="0"/>
                  </a:lnTo>
                  <a:close/>
                </a:path>
              </a:pathLst>
            </a:custGeom>
            <a:ln w="15875">
              <a:solidFill>
                <a:srgbClr val="378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451972" y="311023"/>
            <a:ext cx="1528445" cy="14155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Formular denuncia penal cuando advierta que el niño, niña o adolescente ha sido víctima de un delito.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83349" y="237655"/>
            <a:ext cx="4692650" cy="8996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1440" marR="347980">
              <a:lnSpc>
                <a:spcPct val="100000"/>
              </a:lnSpc>
              <a:spcBef>
                <a:spcPts val="295"/>
              </a:spcBef>
            </a:pPr>
            <a:r>
              <a:rPr lang="es-CO" sz="2800" dirty="0">
                <a:solidFill>
                  <a:schemeClr val="bg1"/>
                </a:solidFill>
              </a:rPr>
              <a:t>Funciones Administrativas:</a:t>
            </a:r>
            <a:br>
              <a:rPr lang="es-CO" sz="2800" dirty="0">
                <a:solidFill>
                  <a:schemeClr val="bg1"/>
                </a:solidFill>
              </a:rPr>
            </a:br>
            <a:r>
              <a:rPr lang="es-CO" sz="2800" dirty="0">
                <a:solidFill>
                  <a:schemeClr val="bg1"/>
                </a:solidFill>
              </a:rPr>
              <a:t>PARD- OTRAS 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22281" y="4012336"/>
            <a:ext cx="2569717" cy="2120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7053" y="237655"/>
            <a:ext cx="1004798" cy="95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56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92150"/>
            <a:ext cx="4975225" cy="1022716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lang="es-CO" sz="3200" dirty="0">
                <a:solidFill>
                  <a:schemeClr val="bg1"/>
                </a:solidFill>
              </a:rPr>
              <a:t>FUNCIONES POLICIVAS: </a:t>
            </a:r>
            <a:r>
              <a:rPr lang="es-CO" sz="3200" dirty="0" err="1">
                <a:solidFill>
                  <a:schemeClr val="bg1"/>
                </a:solidFill>
              </a:rPr>
              <a:t>Num</a:t>
            </a:r>
            <a:r>
              <a:rPr lang="es-CO" sz="3200" dirty="0">
                <a:solidFill>
                  <a:schemeClr val="bg1"/>
                </a:solidFill>
              </a:rPr>
              <a:t>. 4° Art. 82 del C.I.A.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1878" y="1886838"/>
            <a:ext cx="258508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13970" indent="152400">
              <a:lnSpc>
                <a:spcPct val="100000"/>
              </a:lnSpc>
              <a:spcBef>
                <a:spcPts val="105"/>
              </a:spcBef>
              <a:buSzPct val="95000"/>
              <a:buFont typeface="Symbol"/>
              <a:buChar char=""/>
              <a:tabLst>
                <a:tab pos="290830" algn="l"/>
              </a:tabLst>
            </a:pP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5085" y="2150110"/>
            <a:ext cx="3832733" cy="2766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96346" y="137960"/>
            <a:ext cx="602101" cy="81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33AA4D-A919-EE8D-3C48-907953EE619B}"/>
              </a:ext>
            </a:extLst>
          </p:cNvPr>
          <p:cNvSpPr txBox="1"/>
          <p:nvPr/>
        </p:nvSpPr>
        <p:spPr>
          <a:xfrm>
            <a:off x="5715000" y="1886837"/>
            <a:ext cx="5867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Art. 104 del C.I</a:t>
            </a:r>
            <a:r>
              <a:rPr lang="es-ES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s-ES" b="1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A</a:t>
            </a:r>
            <a:r>
              <a:rPr lang="es-ES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. Con miras a la protección de los derechos reconocidos en este código, los defensores de familia, el comisario o, en su defecto, el inspector de policía podrán comisionar a las autoridades administrativas que cumplan funciones de policía judicial, para la práctica de pruebas fuera de su sede, en la forma prevista en el Código de Procedimiento Civil.</a:t>
            </a:r>
          </a:p>
          <a:p>
            <a:pPr algn="just"/>
            <a:r>
              <a:rPr lang="es-ES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Con el mismo propósito los citados funcionarios también podrán solicitar información al respectivo pagador y a la Dirección de Impuestos Nacionales sobre la solvencia de las personas obligadas a suministrar alimentos. (art. 24 del C.I.A.).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92150"/>
            <a:ext cx="4975225" cy="1022716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lang="es-CO" sz="3200" dirty="0">
                <a:solidFill>
                  <a:schemeClr val="bg1"/>
                </a:solidFill>
              </a:rPr>
              <a:t>FUNCIONES POLICIVAS: </a:t>
            </a:r>
            <a:r>
              <a:rPr lang="es-CO" sz="3200" dirty="0" err="1">
                <a:solidFill>
                  <a:schemeClr val="bg1"/>
                </a:solidFill>
              </a:rPr>
              <a:t>Num</a:t>
            </a:r>
            <a:r>
              <a:rPr lang="es-CO" sz="3200" dirty="0">
                <a:solidFill>
                  <a:schemeClr val="bg1"/>
                </a:solidFill>
              </a:rPr>
              <a:t>. 4° Art. 82 del C.I.A.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1878" y="1886838"/>
            <a:ext cx="258508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13970" indent="152400">
              <a:lnSpc>
                <a:spcPct val="100000"/>
              </a:lnSpc>
              <a:spcBef>
                <a:spcPts val="105"/>
              </a:spcBef>
              <a:buSzPct val="95000"/>
              <a:buFont typeface="Symbol"/>
              <a:buChar char=""/>
              <a:tabLst>
                <a:tab pos="290830" algn="l"/>
              </a:tabLst>
            </a:pP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5085" y="2150110"/>
            <a:ext cx="3832733" cy="2766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96346" y="137960"/>
            <a:ext cx="602101" cy="81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33AA4D-A919-EE8D-3C48-907953EE619B}"/>
              </a:ext>
            </a:extLst>
          </p:cNvPr>
          <p:cNvSpPr txBox="1"/>
          <p:nvPr/>
        </p:nvSpPr>
        <p:spPr>
          <a:xfrm>
            <a:off x="5715000" y="1886837"/>
            <a:ext cx="586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u="none" strike="noStrike" dirty="0">
                <a:effectLst/>
                <a:latin typeface="Open Sans" panose="020B0606030504020204" pitchFamily="34" charset="0"/>
              </a:rPr>
              <a:t>Art. 106 del C.I.A. ALLANAMIENTO Y RESCATE</a:t>
            </a:r>
            <a:r>
              <a:rPr lang="es-ES" b="1" i="0" u="none" strike="noStrike" dirty="0">
                <a:solidFill>
                  <a:srgbClr val="BE9E55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s-ES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&lt;Artículo CONDICIONALMENTE exequible&gt; Siempre que el defensor o el comisario de familia tengan indicios de que un niño, una niña o un adolescente se halla en situación de peligro, que comprometa su vida o integridad personal procederá a su rescate con el fin de prestarle la protección necesaria. Cuando las circunstancias lo aconsejen practicará allanamiento al sitio donde el niño, niña o adolescente se encuentre, siempre que le sea negado el ingreso después de haber informado sobre su propósito, o no haya quien se lo facilite. Es obligación de la fuerza pública prestarle el apoyo que para ello solicite.</a:t>
            </a:r>
          </a:p>
          <a:p>
            <a:pPr algn="just"/>
            <a:r>
              <a:rPr lang="es-ES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De lo ocurrido en la diligencia deberá levantarse acta.</a:t>
            </a:r>
          </a:p>
          <a:p>
            <a:pPr algn="just"/>
            <a:endParaRPr lang="es-ES" b="0" i="0" dirty="0">
              <a:solidFill>
                <a:srgbClr val="4B4949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1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273" y="2589974"/>
            <a:ext cx="1833880" cy="1108710"/>
            <a:chOff x="179273" y="2589974"/>
            <a:chExt cx="1833880" cy="1108710"/>
          </a:xfrm>
        </p:grpSpPr>
        <p:sp>
          <p:nvSpPr>
            <p:cNvPr id="3" name="object 3"/>
            <p:cNvSpPr/>
            <p:nvPr/>
          </p:nvSpPr>
          <p:spPr>
            <a:xfrm>
              <a:off x="187210" y="259841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5" h="1092200">
                  <a:moveTo>
                    <a:pt x="1817992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10" y="1092200"/>
                  </a:lnTo>
                  <a:lnTo>
                    <a:pt x="176110" y="175260"/>
                  </a:lnTo>
                  <a:lnTo>
                    <a:pt x="1817992" y="175260"/>
                  </a:lnTo>
                  <a:lnTo>
                    <a:pt x="1817992" y="0"/>
                  </a:lnTo>
                  <a:close/>
                </a:path>
              </a:pathLst>
            </a:custGeom>
            <a:solidFill>
              <a:srgbClr val="2F7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210" y="259791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5" h="1092835">
                  <a:moveTo>
                    <a:pt x="1817992" y="0"/>
                  </a:moveTo>
                  <a:lnTo>
                    <a:pt x="1817992" y="176022"/>
                  </a:lnTo>
                  <a:lnTo>
                    <a:pt x="176110" y="176022"/>
                  </a:lnTo>
                  <a:lnTo>
                    <a:pt x="176110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7992" y="0"/>
                  </a:lnTo>
                  <a:close/>
                </a:path>
              </a:pathLst>
            </a:custGeom>
            <a:ln w="15875">
              <a:solidFill>
                <a:srgbClr val="2F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571" y="2797555"/>
            <a:ext cx="1552575" cy="339753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Promover la conciliación extrajudicial en los asuntos relacionados con derechos y obligaciones entre cónyuges, compañeros permanentes, padres e hijos, miembros de la familia o personas responsables del cuidado del niño, niña o adolescente.</a:t>
            </a:r>
            <a:endParaRPr sz="1300" dirty="0">
              <a:latin typeface="Century Gothic" panose="020B0502020202020204" pitchFamily="34" charset="0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91195" y="2093404"/>
            <a:ext cx="325755" cy="325755"/>
            <a:chOff x="1691195" y="2093404"/>
            <a:chExt cx="325755" cy="325755"/>
          </a:xfrm>
        </p:grpSpPr>
        <p:sp>
          <p:nvSpPr>
            <p:cNvPr id="7" name="object 7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309753" y="0"/>
                  </a:moveTo>
                  <a:lnTo>
                    <a:pt x="0" y="309625"/>
                  </a:lnTo>
                  <a:lnTo>
                    <a:pt x="309753" y="309625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378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0" y="309625"/>
                  </a:moveTo>
                  <a:lnTo>
                    <a:pt x="309753" y="0"/>
                  </a:lnTo>
                  <a:lnTo>
                    <a:pt x="309753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378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88527" y="2092769"/>
            <a:ext cx="1833880" cy="1108710"/>
            <a:chOff x="2188527" y="2092769"/>
            <a:chExt cx="1833880" cy="1108710"/>
          </a:xfrm>
        </p:grpSpPr>
        <p:sp>
          <p:nvSpPr>
            <p:cNvPr id="10" name="object 10"/>
            <p:cNvSpPr/>
            <p:nvPr/>
          </p:nvSpPr>
          <p:spPr>
            <a:xfrm>
              <a:off x="2196465" y="210057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519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6464" y="210070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5" y="0"/>
                  </a:moveTo>
                  <a:lnTo>
                    <a:pt x="1818005" y="176021"/>
                  </a:lnTo>
                  <a:lnTo>
                    <a:pt x="176149" y="176021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5" y="0"/>
                  </a:lnTo>
                  <a:close/>
                </a:path>
              </a:pathLst>
            </a:custGeom>
            <a:ln w="15875">
              <a:solidFill>
                <a:srgbClr val="519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13761" y="2300477"/>
            <a:ext cx="1562100" cy="14155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Aprobar las conciliaciones en relación con la asignación de la custodia y cuidado personal del niño..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00462" y="1596199"/>
            <a:ext cx="325755" cy="325755"/>
            <a:chOff x="3700462" y="1596199"/>
            <a:chExt cx="325755" cy="325755"/>
          </a:xfrm>
        </p:grpSpPr>
        <p:sp>
          <p:nvSpPr>
            <p:cNvPr id="14" name="object 14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625"/>
                  </a:lnTo>
                  <a:lnTo>
                    <a:pt x="309752" y="309625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625"/>
                  </a:moveTo>
                  <a:lnTo>
                    <a:pt x="309752" y="0"/>
                  </a:lnTo>
                  <a:lnTo>
                    <a:pt x="309752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97794" y="1595564"/>
            <a:ext cx="1833880" cy="1108710"/>
            <a:chOff x="4197794" y="1595564"/>
            <a:chExt cx="1833880" cy="1108710"/>
          </a:xfrm>
        </p:grpSpPr>
        <p:sp>
          <p:nvSpPr>
            <p:cNvPr id="17" name="object 17"/>
            <p:cNvSpPr/>
            <p:nvPr/>
          </p:nvSpPr>
          <p:spPr>
            <a:xfrm>
              <a:off x="4205732" y="160400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5260"/>
                  </a:lnTo>
                  <a:lnTo>
                    <a:pt x="1818005" y="17526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5732" y="1603502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8" y="176022"/>
                  </a:lnTo>
                  <a:lnTo>
                    <a:pt x="176148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23409" y="1803018"/>
            <a:ext cx="1494790" cy="359649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2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 Aprobar las conciliaciones en relación con el establecimiento de las relaciones materno o paterno filiales, la determinación de la cuota alimentaria, la fijación provisional de residencia separada, la suspensión de la vida en común de los cónyuges o compañeros permanentes, la separación de cuerpos y de bienes del matrimonio civil o religioso,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349" y="237655"/>
            <a:ext cx="5752465" cy="1187450"/>
            <a:chOff x="283349" y="237655"/>
            <a:chExt cx="5752465" cy="1187450"/>
          </a:xfrm>
        </p:grpSpPr>
        <p:sp>
          <p:nvSpPr>
            <p:cNvPr id="21" name="object 21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3" y="0"/>
                  </a:moveTo>
                  <a:lnTo>
                    <a:pt x="0" y="309752"/>
                  </a:lnTo>
                  <a:lnTo>
                    <a:pt x="309753" y="309752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3" y="0"/>
                  </a:lnTo>
                  <a:lnTo>
                    <a:pt x="309753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349" y="237655"/>
              <a:ext cx="4692650" cy="954405"/>
            </a:xfrm>
            <a:custGeom>
              <a:avLst/>
              <a:gdLst/>
              <a:ahLst/>
              <a:cxnLst/>
              <a:rect l="l" t="t" r="r" b="b"/>
              <a:pathLst>
                <a:path w="4692650" h="954405">
                  <a:moveTo>
                    <a:pt x="4692269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4692269" y="954112"/>
                  </a:lnTo>
                  <a:lnTo>
                    <a:pt x="469226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07061" y="1098359"/>
            <a:ext cx="1833880" cy="1108710"/>
            <a:chOff x="6207061" y="1098359"/>
            <a:chExt cx="1833880" cy="1108710"/>
          </a:xfrm>
        </p:grpSpPr>
        <p:sp>
          <p:nvSpPr>
            <p:cNvPr id="25" name="object 25"/>
            <p:cNvSpPr/>
            <p:nvPr/>
          </p:nvSpPr>
          <p:spPr>
            <a:xfrm>
              <a:off x="6214999" y="110616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4998" y="110629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32930" y="1305560"/>
            <a:ext cx="1533525" cy="47849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 Aprobar las conciliaciones en relación con las cauciones de comportamiento conyugal, la disolución y liquidación de sociedad conyugal por causa distinta de la muerte del cónyuge y los demás aspectos relacionados con el régimen económico del matrimonio y los derechos </a:t>
            </a:r>
            <a:r>
              <a:rPr lang="es-ES" sz="1400" b="0" i="0" dirty="0" err="1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sucesorales</a:t>
            </a: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, sin perjuicio de la competencia atribuida por la ley a los notarios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18996" y="601789"/>
            <a:ext cx="325755" cy="325755"/>
            <a:chOff x="7718996" y="601789"/>
            <a:chExt cx="325755" cy="325755"/>
          </a:xfrm>
        </p:grpSpPr>
        <p:sp>
          <p:nvSpPr>
            <p:cNvPr id="29" name="object 29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752"/>
                  </a:lnTo>
                  <a:lnTo>
                    <a:pt x="309752" y="309752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2" y="0"/>
                  </a:lnTo>
                  <a:lnTo>
                    <a:pt x="309752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216328" y="601154"/>
            <a:ext cx="1833880" cy="1108710"/>
            <a:chOff x="8216328" y="601154"/>
            <a:chExt cx="1833880" cy="1108710"/>
          </a:xfrm>
        </p:grpSpPr>
        <p:sp>
          <p:nvSpPr>
            <p:cNvPr id="32" name="object 32"/>
            <p:cNvSpPr/>
            <p:nvPr/>
          </p:nvSpPr>
          <p:spPr>
            <a:xfrm>
              <a:off x="8224266" y="60959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5260"/>
                  </a:lnTo>
                  <a:lnTo>
                    <a:pt x="1818005" y="17526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24266" y="60909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442452" y="808481"/>
            <a:ext cx="1544955" cy="379392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La conciliación extrajudicial en derecho en materia de familia podrá ser adelantada ante los conciliadores de los centros de conciliación, ante los defensores y los comisarios de familia cuando ejercen competencias subsidiarias en los términos de la Ley </a:t>
            </a:r>
            <a:r>
              <a:rPr lang="es-ES" sz="1400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2126</a:t>
            </a:r>
            <a:r>
              <a:rPr lang="es-ES" sz="1400" b="0" i="0" dirty="0">
                <a:effectLst/>
                <a:latin typeface="Open Sans" panose="020B0606030504020204" pitchFamily="34" charset="0"/>
              </a:rPr>
              <a:t> de 2021 (Art. 12 de la ley 2220 de 2022. 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51972" y="311023"/>
            <a:ext cx="1528445" cy="2122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endParaRPr lang="es-CO" sz="1300" dirty="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83349" y="237655"/>
            <a:ext cx="4692650" cy="8996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1440" marR="347980">
              <a:lnSpc>
                <a:spcPct val="100000"/>
              </a:lnSpc>
              <a:spcBef>
                <a:spcPts val="295"/>
              </a:spcBef>
            </a:pPr>
            <a:r>
              <a:rPr lang="es-CO" sz="2800" dirty="0">
                <a:solidFill>
                  <a:schemeClr val="bg1"/>
                </a:solidFill>
              </a:rPr>
              <a:t>Funciones Relacionadas con la conciliación: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22281" y="4012336"/>
            <a:ext cx="2569717" cy="2120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7053" y="237655"/>
            <a:ext cx="1004798" cy="95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04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5953663"/>
              </p:ext>
            </p:extLst>
          </p:nvPr>
        </p:nvGraphicFramePr>
        <p:xfrm>
          <a:off x="-529322" y="-75675"/>
          <a:ext cx="118132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srgbClr val="68728D"/>
                </a:solidFill>
              </a:rPr>
              <a:pPr/>
              <a:t>19</a:t>
            </a:fld>
            <a:endParaRPr lang="en-US">
              <a:solidFill>
                <a:srgbClr val="68728D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1913721" cy="11694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79961" y="3060711"/>
            <a:ext cx="31309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867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Art. 69 de la ley 2220 de 2022</a:t>
            </a:r>
            <a:endParaRPr lang="en-US" sz="1867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3" name="Cerrar llave 2"/>
          <p:cNvSpPr/>
          <p:nvPr/>
        </p:nvSpPr>
        <p:spPr>
          <a:xfrm>
            <a:off x="8551453" y="323983"/>
            <a:ext cx="741751" cy="6458343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25283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46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675" y="458851"/>
            <a:ext cx="2929255" cy="1514517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40259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3170"/>
              </a:spcBef>
            </a:pPr>
            <a:r>
              <a:rPr lang="es-CO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DESARROLLO LEGAL DE LA FIGURA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27546" y="536356"/>
            <a:ext cx="3028950" cy="1672175"/>
          </a:xfrm>
          <a:custGeom>
            <a:avLst/>
            <a:gdLst/>
            <a:ahLst/>
            <a:cxnLst/>
            <a:rect l="l" t="t" r="r" b="b"/>
            <a:pathLst>
              <a:path w="2929254" h="1495425">
                <a:moveTo>
                  <a:pt x="2928874" y="0"/>
                </a:moveTo>
                <a:lnTo>
                  <a:pt x="249174" y="0"/>
                </a:lnTo>
                <a:lnTo>
                  <a:pt x="204370" y="4012"/>
                </a:lnTo>
                <a:lnTo>
                  <a:pt x="162207" y="15582"/>
                </a:lnTo>
                <a:lnTo>
                  <a:pt x="123387" y="34007"/>
                </a:lnTo>
                <a:lnTo>
                  <a:pt x="88612" y="58585"/>
                </a:lnTo>
                <a:lnTo>
                  <a:pt x="58585" y="88612"/>
                </a:lnTo>
                <a:lnTo>
                  <a:pt x="34007" y="123387"/>
                </a:lnTo>
                <a:lnTo>
                  <a:pt x="15582" y="162207"/>
                </a:lnTo>
                <a:lnTo>
                  <a:pt x="4012" y="204370"/>
                </a:lnTo>
                <a:lnTo>
                  <a:pt x="0" y="249174"/>
                </a:lnTo>
                <a:lnTo>
                  <a:pt x="0" y="1495425"/>
                </a:lnTo>
                <a:lnTo>
                  <a:pt x="2679573" y="1495425"/>
                </a:lnTo>
                <a:lnTo>
                  <a:pt x="2724380" y="1491407"/>
                </a:lnTo>
                <a:lnTo>
                  <a:pt x="2766555" y="1479826"/>
                </a:lnTo>
                <a:lnTo>
                  <a:pt x="2805392" y="1461384"/>
                </a:lnTo>
                <a:lnTo>
                  <a:pt x="2840187" y="1436786"/>
                </a:lnTo>
                <a:lnTo>
                  <a:pt x="2870235" y="1406738"/>
                </a:lnTo>
                <a:lnTo>
                  <a:pt x="2894833" y="1371943"/>
                </a:lnTo>
                <a:lnTo>
                  <a:pt x="2913275" y="1333106"/>
                </a:lnTo>
                <a:lnTo>
                  <a:pt x="2924856" y="1290931"/>
                </a:lnTo>
                <a:lnTo>
                  <a:pt x="2928874" y="124612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7546" y="585304"/>
            <a:ext cx="2929255" cy="1495425"/>
          </a:xfrm>
          <a:custGeom>
            <a:avLst/>
            <a:gdLst/>
            <a:ahLst/>
            <a:cxnLst/>
            <a:rect l="l" t="t" r="r" b="b"/>
            <a:pathLst>
              <a:path w="2929254" h="1495425">
                <a:moveTo>
                  <a:pt x="249174" y="0"/>
                </a:moveTo>
                <a:lnTo>
                  <a:pt x="2928874" y="0"/>
                </a:lnTo>
                <a:lnTo>
                  <a:pt x="2928874" y="1246124"/>
                </a:lnTo>
                <a:lnTo>
                  <a:pt x="2924856" y="1290931"/>
                </a:lnTo>
                <a:lnTo>
                  <a:pt x="2913275" y="1333106"/>
                </a:lnTo>
                <a:lnTo>
                  <a:pt x="2894833" y="1371943"/>
                </a:lnTo>
                <a:lnTo>
                  <a:pt x="2870235" y="1406738"/>
                </a:lnTo>
                <a:lnTo>
                  <a:pt x="2840187" y="1436786"/>
                </a:lnTo>
                <a:lnTo>
                  <a:pt x="2805392" y="1461384"/>
                </a:lnTo>
                <a:lnTo>
                  <a:pt x="2766555" y="1479826"/>
                </a:lnTo>
                <a:lnTo>
                  <a:pt x="2724380" y="1491407"/>
                </a:lnTo>
                <a:lnTo>
                  <a:pt x="2679573" y="1495425"/>
                </a:lnTo>
                <a:lnTo>
                  <a:pt x="0" y="1495425"/>
                </a:lnTo>
                <a:lnTo>
                  <a:pt x="0" y="249174"/>
                </a:lnTo>
                <a:lnTo>
                  <a:pt x="4012" y="204370"/>
                </a:lnTo>
                <a:lnTo>
                  <a:pt x="15582" y="162207"/>
                </a:lnTo>
                <a:lnTo>
                  <a:pt x="34007" y="123387"/>
                </a:lnTo>
                <a:lnTo>
                  <a:pt x="58585" y="88612"/>
                </a:lnTo>
                <a:lnTo>
                  <a:pt x="88612" y="58585"/>
                </a:lnTo>
                <a:lnTo>
                  <a:pt x="123387" y="34007"/>
                </a:lnTo>
                <a:lnTo>
                  <a:pt x="162207" y="15582"/>
                </a:lnTo>
                <a:lnTo>
                  <a:pt x="204370" y="4012"/>
                </a:lnTo>
                <a:lnTo>
                  <a:pt x="249174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18998" y="630209"/>
            <a:ext cx="2546350" cy="16919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5"/>
              </a:spcBef>
            </a:pPr>
            <a:r>
              <a:rPr lang="es-CO" sz="1800" dirty="0">
                <a:solidFill>
                  <a:srgbClr val="000000"/>
                </a:solidFill>
              </a:rPr>
              <a:t>Decreto 1818 de 1964</a:t>
            </a:r>
            <a:br>
              <a:rPr lang="es-CO" sz="1800" dirty="0">
                <a:solidFill>
                  <a:srgbClr val="000000"/>
                </a:solidFill>
              </a:rPr>
            </a:br>
            <a:r>
              <a:rPr lang="es-CO" sz="1800" b="1" dirty="0">
                <a:solidFill>
                  <a:srgbClr val="000000"/>
                </a:solidFill>
              </a:rPr>
              <a:t>ASISTENTE LEGAL: </a:t>
            </a:r>
            <a:r>
              <a:rPr lang="es-CO" sz="1800" dirty="0">
                <a:solidFill>
                  <a:srgbClr val="000000"/>
                </a:solidFill>
              </a:rPr>
              <a:t>curador de menores, Rep. de menores de edad y autoridad administrativa</a:t>
            </a:r>
            <a:br>
              <a:rPr lang="es-CO" sz="1800" dirty="0">
                <a:solidFill>
                  <a:srgbClr val="000000"/>
                </a:solidFill>
              </a:rPr>
            </a:br>
            <a:r>
              <a:rPr lang="es-CO" sz="2000" dirty="0">
                <a:solidFill>
                  <a:srgbClr val="000000"/>
                </a:solidFill>
              </a:rPr>
              <a:t> </a:t>
            </a:r>
            <a:endParaRPr sz="2000" b="1" dirty="0"/>
          </a:p>
        </p:txBody>
      </p:sp>
      <p:sp>
        <p:nvSpPr>
          <p:cNvPr id="6" name="object 6"/>
          <p:cNvSpPr/>
          <p:nvPr/>
        </p:nvSpPr>
        <p:spPr>
          <a:xfrm>
            <a:off x="727075" y="2584450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9001" y="0"/>
                </a:moveTo>
                <a:lnTo>
                  <a:pt x="248983" y="0"/>
                </a:lnTo>
                <a:lnTo>
                  <a:pt x="204226" y="4012"/>
                </a:lnTo>
                <a:lnTo>
                  <a:pt x="162102" y="15580"/>
                </a:lnTo>
                <a:lnTo>
                  <a:pt x="123314" y="33998"/>
                </a:lnTo>
                <a:lnTo>
                  <a:pt x="88564" y="58562"/>
                </a:lnTo>
                <a:lnTo>
                  <a:pt x="58555" y="88568"/>
                </a:lnTo>
                <a:lnTo>
                  <a:pt x="33992" y="123312"/>
                </a:lnTo>
                <a:lnTo>
                  <a:pt x="15576" y="162088"/>
                </a:lnTo>
                <a:lnTo>
                  <a:pt x="4011" y="204192"/>
                </a:lnTo>
                <a:lnTo>
                  <a:pt x="0" y="248920"/>
                </a:lnTo>
                <a:lnTo>
                  <a:pt x="0" y="1493901"/>
                </a:lnTo>
                <a:lnTo>
                  <a:pt x="2679954" y="1493901"/>
                </a:lnTo>
                <a:lnTo>
                  <a:pt x="2724719" y="1489888"/>
                </a:lnTo>
                <a:lnTo>
                  <a:pt x="2766853" y="1478319"/>
                </a:lnTo>
                <a:lnTo>
                  <a:pt x="2805651" y="1459897"/>
                </a:lnTo>
                <a:lnTo>
                  <a:pt x="2840410" y="1435326"/>
                </a:lnTo>
                <a:lnTo>
                  <a:pt x="2870426" y="1405310"/>
                </a:lnTo>
                <a:lnTo>
                  <a:pt x="2894997" y="1370551"/>
                </a:lnTo>
                <a:lnTo>
                  <a:pt x="2913419" y="1331753"/>
                </a:lnTo>
                <a:lnTo>
                  <a:pt x="2924988" y="1289619"/>
                </a:lnTo>
                <a:lnTo>
                  <a:pt x="2929001" y="1244854"/>
                </a:lnTo>
                <a:lnTo>
                  <a:pt x="2929001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075" y="2584450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83" y="0"/>
                </a:moveTo>
                <a:lnTo>
                  <a:pt x="2929001" y="0"/>
                </a:lnTo>
                <a:lnTo>
                  <a:pt x="2929001" y="1244854"/>
                </a:lnTo>
                <a:lnTo>
                  <a:pt x="2924988" y="1289619"/>
                </a:lnTo>
                <a:lnTo>
                  <a:pt x="2913419" y="1331753"/>
                </a:lnTo>
                <a:lnTo>
                  <a:pt x="2894997" y="1370551"/>
                </a:lnTo>
                <a:lnTo>
                  <a:pt x="2870426" y="1405310"/>
                </a:lnTo>
                <a:lnTo>
                  <a:pt x="2840410" y="1435326"/>
                </a:lnTo>
                <a:lnTo>
                  <a:pt x="2805651" y="1459897"/>
                </a:lnTo>
                <a:lnTo>
                  <a:pt x="2766853" y="1478319"/>
                </a:lnTo>
                <a:lnTo>
                  <a:pt x="2724719" y="1489888"/>
                </a:lnTo>
                <a:lnTo>
                  <a:pt x="2679954" y="1493901"/>
                </a:lnTo>
                <a:lnTo>
                  <a:pt x="0" y="1493901"/>
                </a:lnTo>
                <a:lnTo>
                  <a:pt x="0" y="248920"/>
                </a:lnTo>
                <a:lnTo>
                  <a:pt x="4011" y="204192"/>
                </a:lnTo>
                <a:lnTo>
                  <a:pt x="15576" y="162088"/>
                </a:lnTo>
                <a:lnTo>
                  <a:pt x="33992" y="123312"/>
                </a:lnTo>
                <a:lnTo>
                  <a:pt x="58555" y="88568"/>
                </a:lnTo>
                <a:lnTo>
                  <a:pt x="88564" y="58562"/>
                </a:lnTo>
                <a:lnTo>
                  <a:pt x="123314" y="33998"/>
                </a:lnTo>
                <a:lnTo>
                  <a:pt x="162102" y="15580"/>
                </a:lnTo>
                <a:lnTo>
                  <a:pt x="204226" y="4012"/>
                </a:lnTo>
                <a:lnTo>
                  <a:pt x="248983" y="0"/>
                </a:lnTo>
                <a:close/>
              </a:path>
            </a:pathLst>
          </a:custGeom>
          <a:ln w="15874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8838" y="2827147"/>
            <a:ext cx="3028949" cy="1022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CO" sz="1600" b="1" spc="-5" dirty="0">
                <a:latin typeface="Century Gothic"/>
                <a:cs typeface="Century Gothic"/>
              </a:rPr>
              <a:t>Ley 83 de 1946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s-CO" sz="1600" spc="-5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CO" sz="1600" b="1" spc="-5" dirty="0">
                <a:latin typeface="Century Gothic"/>
                <a:cs typeface="Century Gothic"/>
              </a:rPr>
              <a:t>PROMOTOR CURADOR DE MENORES</a:t>
            </a:r>
            <a:endParaRPr sz="1600" b="1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268" y="4225606"/>
            <a:ext cx="2929255" cy="170424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9001" y="0"/>
                </a:moveTo>
                <a:lnTo>
                  <a:pt x="248919" y="0"/>
                </a:lnTo>
                <a:lnTo>
                  <a:pt x="204192" y="4012"/>
                </a:lnTo>
                <a:lnTo>
                  <a:pt x="162088" y="15581"/>
                </a:lnTo>
                <a:lnTo>
                  <a:pt x="123312" y="34003"/>
                </a:lnTo>
                <a:lnTo>
                  <a:pt x="88568" y="58574"/>
                </a:lnTo>
                <a:lnTo>
                  <a:pt x="58562" y="88590"/>
                </a:lnTo>
                <a:lnTo>
                  <a:pt x="33998" y="123349"/>
                </a:lnTo>
                <a:lnTo>
                  <a:pt x="15580" y="162147"/>
                </a:lnTo>
                <a:lnTo>
                  <a:pt x="4012" y="204281"/>
                </a:lnTo>
                <a:lnTo>
                  <a:pt x="0" y="249046"/>
                </a:lnTo>
                <a:lnTo>
                  <a:pt x="0" y="1493850"/>
                </a:lnTo>
                <a:lnTo>
                  <a:pt x="2679954" y="1493850"/>
                </a:lnTo>
                <a:lnTo>
                  <a:pt x="2724719" y="1489838"/>
                </a:lnTo>
                <a:lnTo>
                  <a:pt x="2766853" y="1478273"/>
                </a:lnTo>
                <a:lnTo>
                  <a:pt x="2805651" y="1459858"/>
                </a:lnTo>
                <a:lnTo>
                  <a:pt x="2840410" y="1435295"/>
                </a:lnTo>
                <a:lnTo>
                  <a:pt x="2870426" y="1405288"/>
                </a:lnTo>
                <a:lnTo>
                  <a:pt x="2894997" y="1370539"/>
                </a:lnTo>
                <a:lnTo>
                  <a:pt x="2913419" y="1331753"/>
                </a:lnTo>
                <a:lnTo>
                  <a:pt x="2924988" y="1289632"/>
                </a:lnTo>
                <a:lnTo>
                  <a:pt x="2929001" y="1244879"/>
                </a:lnTo>
                <a:lnTo>
                  <a:pt x="2929001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872" y="4245583"/>
            <a:ext cx="3497255" cy="1638206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19" y="0"/>
                </a:moveTo>
                <a:lnTo>
                  <a:pt x="2929001" y="0"/>
                </a:lnTo>
                <a:lnTo>
                  <a:pt x="2929001" y="1244879"/>
                </a:lnTo>
                <a:lnTo>
                  <a:pt x="2924988" y="1289632"/>
                </a:lnTo>
                <a:lnTo>
                  <a:pt x="2913419" y="1331753"/>
                </a:lnTo>
                <a:lnTo>
                  <a:pt x="2894997" y="1370539"/>
                </a:lnTo>
                <a:lnTo>
                  <a:pt x="2870426" y="1405288"/>
                </a:lnTo>
                <a:lnTo>
                  <a:pt x="2840410" y="1435295"/>
                </a:lnTo>
                <a:lnTo>
                  <a:pt x="2805651" y="1459858"/>
                </a:lnTo>
                <a:lnTo>
                  <a:pt x="2766853" y="1478273"/>
                </a:lnTo>
                <a:lnTo>
                  <a:pt x="2724719" y="1489838"/>
                </a:lnTo>
                <a:lnTo>
                  <a:pt x="2679954" y="1493850"/>
                </a:lnTo>
                <a:lnTo>
                  <a:pt x="0" y="1493850"/>
                </a:lnTo>
                <a:lnTo>
                  <a:pt x="0" y="249046"/>
                </a:lnTo>
                <a:lnTo>
                  <a:pt x="4012" y="204281"/>
                </a:lnTo>
                <a:lnTo>
                  <a:pt x="15580" y="162147"/>
                </a:lnTo>
                <a:lnTo>
                  <a:pt x="33998" y="123349"/>
                </a:lnTo>
                <a:lnTo>
                  <a:pt x="58562" y="88590"/>
                </a:lnTo>
                <a:lnTo>
                  <a:pt x="88568" y="58574"/>
                </a:lnTo>
                <a:lnTo>
                  <a:pt x="123312" y="34003"/>
                </a:lnTo>
                <a:lnTo>
                  <a:pt x="162088" y="15581"/>
                </a:lnTo>
                <a:lnTo>
                  <a:pt x="204192" y="4012"/>
                </a:lnTo>
                <a:lnTo>
                  <a:pt x="248919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2602" y="4421150"/>
            <a:ext cx="3656967" cy="14135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-Intervenir en nombre de la sociedad</a:t>
            </a:r>
          </a:p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-Defender la institución familiar</a:t>
            </a:r>
          </a:p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-Actuar en interés de los menores de edad en los procesos de la jurisdicción de familia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92421" y="2738632"/>
            <a:ext cx="2929255" cy="1494156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8874" y="0"/>
                </a:moveTo>
                <a:lnTo>
                  <a:pt x="248920" y="0"/>
                </a:lnTo>
                <a:lnTo>
                  <a:pt x="204158" y="4012"/>
                </a:lnTo>
                <a:lnTo>
                  <a:pt x="162037" y="15580"/>
                </a:lnTo>
                <a:lnTo>
                  <a:pt x="123255" y="33998"/>
                </a:lnTo>
                <a:lnTo>
                  <a:pt x="88516" y="58562"/>
                </a:lnTo>
                <a:lnTo>
                  <a:pt x="58521" y="88568"/>
                </a:lnTo>
                <a:lnTo>
                  <a:pt x="33970" y="123312"/>
                </a:lnTo>
                <a:lnTo>
                  <a:pt x="15565" y="162088"/>
                </a:lnTo>
                <a:lnTo>
                  <a:pt x="4008" y="204192"/>
                </a:lnTo>
                <a:lnTo>
                  <a:pt x="0" y="248920"/>
                </a:lnTo>
                <a:lnTo>
                  <a:pt x="0" y="1493901"/>
                </a:lnTo>
                <a:lnTo>
                  <a:pt x="2679954" y="1493901"/>
                </a:lnTo>
                <a:lnTo>
                  <a:pt x="2724681" y="1489888"/>
                </a:lnTo>
                <a:lnTo>
                  <a:pt x="2766785" y="1478319"/>
                </a:lnTo>
                <a:lnTo>
                  <a:pt x="2805561" y="1459897"/>
                </a:lnTo>
                <a:lnTo>
                  <a:pt x="2840305" y="1435326"/>
                </a:lnTo>
                <a:lnTo>
                  <a:pt x="2870311" y="1405310"/>
                </a:lnTo>
                <a:lnTo>
                  <a:pt x="2894875" y="1370551"/>
                </a:lnTo>
                <a:lnTo>
                  <a:pt x="2913293" y="1331753"/>
                </a:lnTo>
                <a:lnTo>
                  <a:pt x="2924861" y="1289619"/>
                </a:lnTo>
                <a:lnTo>
                  <a:pt x="2928874" y="124485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4215" y="2811195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20" y="0"/>
                </a:moveTo>
                <a:lnTo>
                  <a:pt x="2928874" y="0"/>
                </a:lnTo>
                <a:lnTo>
                  <a:pt x="2928874" y="1244854"/>
                </a:lnTo>
                <a:lnTo>
                  <a:pt x="2924861" y="1289619"/>
                </a:lnTo>
                <a:lnTo>
                  <a:pt x="2913293" y="1331753"/>
                </a:lnTo>
                <a:lnTo>
                  <a:pt x="2894875" y="1370551"/>
                </a:lnTo>
                <a:lnTo>
                  <a:pt x="2870311" y="1405310"/>
                </a:lnTo>
                <a:lnTo>
                  <a:pt x="2840305" y="1435326"/>
                </a:lnTo>
                <a:lnTo>
                  <a:pt x="2805561" y="1459897"/>
                </a:lnTo>
                <a:lnTo>
                  <a:pt x="2766785" y="1478319"/>
                </a:lnTo>
                <a:lnTo>
                  <a:pt x="2724681" y="1489888"/>
                </a:lnTo>
                <a:lnTo>
                  <a:pt x="2679954" y="1493901"/>
                </a:lnTo>
                <a:lnTo>
                  <a:pt x="0" y="1493901"/>
                </a:lnTo>
                <a:lnTo>
                  <a:pt x="0" y="248920"/>
                </a:lnTo>
                <a:lnTo>
                  <a:pt x="4008" y="204192"/>
                </a:lnTo>
                <a:lnTo>
                  <a:pt x="15565" y="162088"/>
                </a:lnTo>
                <a:lnTo>
                  <a:pt x="33970" y="123312"/>
                </a:lnTo>
                <a:lnTo>
                  <a:pt x="58521" y="88568"/>
                </a:lnTo>
                <a:lnTo>
                  <a:pt x="88516" y="58562"/>
                </a:lnTo>
                <a:lnTo>
                  <a:pt x="123255" y="33998"/>
                </a:lnTo>
                <a:lnTo>
                  <a:pt x="162037" y="15580"/>
                </a:lnTo>
                <a:lnTo>
                  <a:pt x="204158" y="4012"/>
                </a:lnTo>
                <a:lnTo>
                  <a:pt x="248920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35672" y="2827147"/>
            <a:ext cx="2510026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Ley 75 de 1968: </a:t>
            </a:r>
            <a:r>
              <a:rPr lang="es-CO" b="1" spc="-5" dirty="0">
                <a:latin typeface="Calibri" panose="020F0502020204030204" pitchFamily="34" charset="0"/>
                <a:cs typeface="Calibri" panose="020F0502020204030204" pitchFamily="34" charset="0"/>
              </a:rPr>
              <a:t>DEFENSOR DE MENORES, </a:t>
            </a: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le otorga mayor autonomía, más competencias y poderes.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27851" y="4724400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8874" y="0"/>
                </a:moveTo>
                <a:lnTo>
                  <a:pt x="248920" y="0"/>
                </a:lnTo>
                <a:lnTo>
                  <a:pt x="204158" y="4012"/>
                </a:lnTo>
                <a:lnTo>
                  <a:pt x="162037" y="15580"/>
                </a:lnTo>
                <a:lnTo>
                  <a:pt x="123255" y="33998"/>
                </a:lnTo>
                <a:lnTo>
                  <a:pt x="88516" y="58562"/>
                </a:lnTo>
                <a:lnTo>
                  <a:pt x="58521" y="88568"/>
                </a:lnTo>
                <a:lnTo>
                  <a:pt x="33970" y="123312"/>
                </a:lnTo>
                <a:lnTo>
                  <a:pt x="15565" y="162088"/>
                </a:lnTo>
                <a:lnTo>
                  <a:pt x="4008" y="204192"/>
                </a:lnTo>
                <a:lnTo>
                  <a:pt x="0" y="248919"/>
                </a:lnTo>
                <a:lnTo>
                  <a:pt x="0" y="1493837"/>
                </a:lnTo>
                <a:lnTo>
                  <a:pt x="2679954" y="1493837"/>
                </a:lnTo>
                <a:lnTo>
                  <a:pt x="2724681" y="1489826"/>
                </a:lnTo>
                <a:lnTo>
                  <a:pt x="2766785" y="1478261"/>
                </a:lnTo>
                <a:lnTo>
                  <a:pt x="2805561" y="1459845"/>
                </a:lnTo>
                <a:lnTo>
                  <a:pt x="2840305" y="1435281"/>
                </a:lnTo>
                <a:lnTo>
                  <a:pt x="2870311" y="1405273"/>
                </a:lnTo>
                <a:lnTo>
                  <a:pt x="2894875" y="1370523"/>
                </a:lnTo>
                <a:lnTo>
                  <a:pt x="2913293" y="1331734"/>
                </a:lnTo>
                <a:lnTo>
                  <a:pt x="2924861" y="1289610"/>
                </a:lnTo>
                <a:lnTo>
                  <a:pt x="2928874" y="124485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7851" y="4724400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20" y="0"/>
                </a:moveTo>
                <a:lnTo>
                  <a:pt x="2928874" y="0"/>
                </a:lnTo>
                <a:lnTo>
                  <a:pt x="2928874" y="1244854"/>
                </a:lnTo>
                <a:lnTo>
                  <a:pt x="2924861" y="1289610"/>
                </a:lnTo>
                <a:lnTo>
                  <a:pt x="2913293" y="1331734"/>
                </a:lnTo>
                <a:lnTo>
                  <a:pt x="2894875" y="1370523"/>
                </a:lnTo>
                <a:lnTo>
                  <a:pt x="2870311" y="1405273"/>
                </a:lnTo>
                <a:lnTo>
                  <a:pt x="2840305" y="1435281"/>
                </a:lnTo>
                <a:lnTo>
                  <a:pt x="2805561" y="1459845"/>
                </a:lnTo>
                <a:lnTo>
                  <a:pt x="2766785" y="1478261"/>
                </a:lnTo>
                <a:lnTo>
                  <a:pt x="2724681" y="1489826"/>
                </a:lnTo>
                <a:lnTo>
                  <a:pt x="2679954" y="1493837"/>
                </a:lnTo>
                <a:lnTo>
                  <a:pt x="0" y="1493837"/>
                </a:lnTo>
                <a:lnTo>
                  <a:pt x="0" y="248919"/>
                </a:lnTo>
                <a:lnTo>
                  <a:pt x="4008" y="204192"/>
                </a:lnTo>
                <a:lnTo>
                  <a:pt x="15565" y="162088"/>
                </a:lnTo>
                <a:lnTo>
                  <a:pt x="33970" y="123312"/>
                </a:lnTo>
                <a:lnTo>
                  <a:pt x="58521" y="88568"/>
                </a:lnTo>
                <a:lnTo>
                  <a:pt x="88516" y="58562"/>
                </a:lnTo>
                <a:lnTo>
                  <a:pt x="123255" y="33998"/>
                </a:lnTo>
                <a:lnTo>
                  <a:pt x="162037" y="15580"/>
                </a:lnTo>
                <a:lnTo>
                  <a:pt x="204158" y="4012"/>
                </a:lnTo>
                <a:lnTo>
                  <a:pt x="248920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80123" y="5149088"/>
            <a:ext cx="2386965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ts val="2340"/>
              </a:lnSpc>
              <a:spcBef>
                <a:spcPts val="229"/>
              </a:spcBef>
              <a:tabLst>
                <a:tab pos="443865" algn="l"/>
              </a:tabLst>
            </a:pPr>
            <a:r>
              <a:rPr lang="es-ES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Decreto 2272 de 1989 </a:t>
            </a:r>
            <a:r>
              <a:rPr lang="es-ES" sz="2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DEFENSOR DE FAMILIA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725277" y="2293073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8552" y="40347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7677" y="2232748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7378" y="4427944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88552" y="4640922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50662" y="396138"/>
            <a:ext cx="747572" cy="110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omisarías y defensorías de familia | Gerencie.com">
            <a:extLst>
              <a:ext uri="{FF2B5EF4-FFF2-40B4-BE49-F238E27FC236}">
                <a16:creationId xmlns:a16="http://schemas.microsoft.com/office/drawing/2014/main" id="{6AF461B6-8395-D724-7B3C-6B1F64FB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66" y="229307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echa izquierda - Iconos gratis de flechas">
            <a:extLst>
              <a:ext uri="{FF2B5EF4-FFF2-40B4-BE49-F238E27FC236}">
                <a16:creationId xmlns:a16="http://schemas.microsoft.com/office/drawing/2014/main" id="{1BA2ABD4-5CC0-5BB4-D728-0D0BABB2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17" y="4936857"/>
            <a:ext cx="160089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3052529"/>
              </p:ext>
            </p:extLst>
          </p:nvPr>
        </p:nvGraphicFramePr>
        <p:xfrm>
          <a:off x="-529322" y="-75675"/>
          <a:ext cx="118132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srgbClr val="68728D"/>
                </a:solidFill>
              </a:rPr>
              <a:pPr/>
              <a:t>20</a:t>
            </a:fld>
            <a:endParaRPr lang="en-US">
              <a:solidFill>
                <a:srgbClr val="68728D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1913721" cy="11694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79961" y="3060711"/>
            <a:ext cx="31309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867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Art. 69 de la ley 2220 de 2022</a:t>
            </a:r>
            <a:endParaRPr lang="en-US" sz="1867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3" name="Cerrar llave 2"/>
          <p:cNvSpPr/>
          <p:nvPr/>
        </p:nvSpPr>
        <p:spPr>
          <a:xfrm>
            <a:off x="8551453" y="323983"/>
            <a:ext cx="741751" cy="6458343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25283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71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273" y="2589974"/>
            <a:ext cx="1833880" cy="1108710"/>
            <a:chOff x="179273" y="2589974"/>
            <a:chExt cx="1833880" cy="1108710"/>
          </a:xfrm>
        </p:grpSpPr>
        <p:sp>
          <p:nvSpPr>
            <p:cNvPr id="3" name="object 3"/>
            <p:cNvSpPr/>
            <p:nvPr/>
          </p:nvSpPr>
          <p:spPr>
            <a:xfrm>
              <a:off x="187210" y="259841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5" h="1092200">
                  <a:moveTo>
                    <a:pt x="1817992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92200"/>
                  </a:lnTo>
                  <a:lnTo>
                    <a:pt x="176110" y="1092200"/>
                  </a:lnTo>
                  <a:lnTo>
                    <a:pt x="176110" y="175260"/>
                  </a:lnTo>
                  <a:lnTo>
                    <a:pt x="1817992" y="175260"/>
                  </a:lnTo>
                  <a:lnTo>
                    <a:pt x="1817992" y="0"/>
                  </a:lnTo>
                  <a:close/>
                </a:path>
              </a:pathLst>
            </a:custGeom>
            <a:solidFill>
              <a:srgbClr val="2F7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210" y="2597911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5" h="1092835">
                  <a:moveTo>
                    <a:pt x="1817992" y="0"/>
                  </a:moveTo>
                  <a:lnTo>
                    <a:pt x="1817992" y="176022"/>
                  </a:lnTo>
                  <a:lnTo>
                    <a:pt x="176110" y="176022"/>
                  </a:lnTo>
                  <a:lnTo>
                    <a:pt x="176110" y="1092581"/>
                  </a:lnTo>
                  <a:lnTo>
                    <a:pt x="0" y="1092581"/>
                  </a:lnTo>
                  <a:lnTo>
                    <a:pt x="0" y="0"/>
                  </a:lnTo>
                  <a:lnTo>
                    <a:pt x="1817992" y="0"/>
                  </a:lnTo>
                  <a:close/>
                </a:path>
              </a:pathLst>
            </a:custGeom>
            <a:ln w="15875">
              <a:solidFill>
                <a:srgbClr val="2F7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571" y="2797555"/>
            <a:ext cx="1552575" cy="34291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l"/>
            <a:r>
              <a:rPr lang="es-ES" sz="1300" b="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55 de la Ley de la</a:t>
            </a:r>
          </a:p>
          <a:p>
            <a:pPr algn="l"/>
            <a:r>
              <a:rPr lang="es-ES" sz="1300" b="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Infancia y la Adolescencia “el incumplimiento de las obligaciones impuestas en la diligencia de</a:t>
            </a:r>
          </a:p>
          <a:p>
            <a:pPr algn="l"/>
            <a:r>
              <a:rPr lang="es-ES" sz="1300" b="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amonestación, acarreará a los infractores la sanción de multas equivalente al valor de uno (1) a</a:t>
            </a:r>
          </a:p>
          <a:p>
            <a:pPr algn="l"/>
            <a:r>
              <a:rPr lang="es-CO" sz="1300" b="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 (100) salarios mínimos diarios legales vigentes…”</a:t>
            </a:r>
            <a:endParaRPr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91195" y="2093404"/>
            <a:ext cx="325755" cy="325755"/>
            <a:chOff x="1691195" y="2093404"/>
            <a:chExt cx="325755" cy="325755"/>
          </a:xfrm>
        </p:grpSpPr>
        <p:sp>
          <p:nvSpPr>
            <p:cNvPr id="7" name="object 7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309753" y="0"/>
                  </a:moveTo>
                  <a:lnTo>
                    <a:pt x="0" y="309625"/>
                  </a:lnTo>
                  <a:lnTo>
                    <a:pt x="309753" y="309625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378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132" y="21013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0" y="309625"/>
                  </a:moveTo>
                  <a:lnTo>
                    <a:pt x="309753" y="0"/>
                  </a:lnTo>
                  <a:lnTo>
                    <a:pt x="309753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378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22576" y="2001150"/>
            <a:ext cx="2753421" cy="1200330"/>
            <a:chOff x="2188527" y="2092769"/>
            <a:chExt cx="1833880" cy="1108710"/>
          </a:xfrm>
        </p:grpSpPr>
        <p:sp>
          <p:nvSpPr>
            <p:cNvPr id="10" name="object 10"/>
            <p:cNvSpPr/>
            <p:nvPr/>
          </p:nvSpPr>
          <p:spPr>
            <a:xfrm>
              <a:off x="2196465" y="210057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519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6464" y="210070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5" y="0"/>
                  </a:moveTo>
                  <a:lnTo>
                    <a:pt x="1818005" y="176021"/>
                  </a:lnTo>
                  <a:lnTo>
                    <a:pt x="176149" y="176021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5" y="0"/>
                  </a:lnTo>
                  <a:close/>
                </a:path>
              </a:pathLst>
            </a:custGeom>
            <a:ln w="15875">
              <a:solidFill>
                <a:srgbClr val="519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14600" y="2411221"/>
            <a:ext cx="2461398" cy="270420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35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Art. 104 PARÁGRAFO.</a:t>
            </a:r>
            <a:r>
              <a:rPr lang="es-ES" sz="135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El defensor, el comisario de familia podrán sancionar con multa de 1 a 3 SMLM, a los particulares que rehúsen o retarden el trámite de las solicitudes formuladas en ejercicio de las funciones que esta ley les atribuye. Si el renuente fuere servidor público, además se dará aviso al respectivo superior y a la Procuraduría General de la Nación.</a:t>
            </a:r>
            <a:endParaRPr sz="135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00462" y="1596199"/>
            <a:ext cx="325755" cy="325755"/>
            <a:chOff x="3700462" y="1596199"/>
            <a:chExt cx="325755" cy="325755"/>
          </a:xfrm>
        </p:grpSpPr>
        <p:sp>
          <p:nvSpPr>
            <p:cNvPr id="14" name="object 14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625"/>
                  </a:lnTo>
                  <a:lnTo>
                    <a:pt x="309752" y="309625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6C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8400" y="160413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625"/>
                  </a:moveTo>
                  <a:lnTo>
                    <a:pt x="309752" y="0"/>
                  </a:lnTo>
                  <a:lnTo>
                    <a:pt x="309752" y="309625"/>
                  </a:lnTo>
                  <a:lnTo>
                    <a:pt x="0" y="309625"/>
                  </a:lnTo>
                  <a:close/>
                </a:path>
              </a:pathLst>
            </a:custGeom>
            <a:ln w="15875">
              <a:solidFill>
                <a:srgbClr val="6C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23409" y="1803018"/>
            <a:ext cx="1494790" cy="19813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20"/>
              </a:spcBef>
            </a:pPr>
            <a:r>
              <a:rPr lang="es-ES" sz="12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 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349" y="237655"/>
            <a:ext cx="5752465" cy="1187450"/>
            <a:chOff x="283349" y="237655"/>
            <a:chExt cx="5752465" cy="1187450"/>
          </a:xfrm>
        </p:grpSpPr>
        <p:sp>
          <p:nvSpPr>
            <p:cNvPr id="21" name="object 21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3" y="0"/>
                  </a:moveTo>
                  <a:lnTo>
                    <a:pt x="0" y="309752"/>
                  </a:lnTo>
                  <a:lnTo>
                    <a:pt x="309753" y="309752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7666" y="11069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3" y="0"/>
                  </a:lnTo>
                  <a:lnTo>
                    <a:pt x="309753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349" y="237655"/>
              <a:ext cx="4692650" cy="954405"/>
            </a:xfrm>
            <a:custGeom>
              <a:avLst/>
              <a:gdLst/>
              <a:ahLst/>
              <a:cxnLst/>
              <a:rect l="l" t="t" r="r" b="b"/>
              <a:pathLst>
                <a:path w="4692650" h="954405">
                  <a:moveTo>
                    <a:pt x="4692269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4692269" y="954112"/>
                  </a:lnTo>
                  <a:lnTo>
                    <a:pt x="469226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07061" y="1098359"/>
            <a:ext cx="1833880" cy="1108710"/>
            <a:chOff x="6207061" y="1098359"/>
            <a:chExt cx="1833880" cy="1108710"/>
          </a:xfrm>
        </p:grpSpPr>
        <p:sp>
          <p:nvSpPr>
            <p:cNvPr id="25" name="object 25"/>
            <p:cNvSpPr/>
            <p:nvPr/>
          </p:nvSpPr>
          <p:spPr>
            <a:xfrm>
              <a:off x="6214999" y="1106169"/>
              <a:ext cx="1818005" cy="1092200"/>
            </a:xfrm>
            <a:custGeom>
              <a:avLst/>
              <a:gdLst/>
              <a:ahLst/>
              <a:cxnLst/>
              <a:rect l="l" t="t" r="r" b="b"/>
              <a:pathLst>
                <a:path w="1818004" h="1092200">
                  <a:moveTo>
                    <a:pt x="1818005" y="0"/>
                  </a:moveTo>
                  <a:lnTo>
                    <a:pt x="0" y="0"/>
                  </a:lnTo>
                  <a:lnTo>
                    <a:pt x="0" y="176530"/>
                  </a:lnTo>
                  <a:lnTo>
                    <a:pt x="0" y="1092200"/>
                  </a:lnTo>
                  <a:lnTo>
                    <a:pt x="176149" y="1092200"/>
                  </a:lnTo>
                  <a:lnTo>
                    <a:pt x="176149" y="176530"/>
                  </a:lnTo>
                  <a:lnTo>
                    <a:pt x="1818005" y="176530"/>
                  </a:lnTo>
                  <a:lnTo>
                    <a:pt x="1818005" y="0"/>
                  </a:lnTo>
                  <a:close/>
                </a:path>
              </a:pathLst>
            </a:custGeom>
            <a:solidFill>
              <a:srgbClr val="A9C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4998" y="1106297"/>
              <a:ext cx="1818005" cy="1092835"/>
            </a:xfrm>
            <a:custGeom>
              <a:avLst/>
              <a:gdLst/>
              <a:ahLst/>
              <a:cxnLst/>
              <a:rect l="l" t="t" r="r" b="b"/>
              <a:pathLst>
                <a:path w="1818004" h="1092835">
                  <a:moveTo>
                    <a:pt x="1818004" y="0"/>
                  </a:moveTo>
                  <a:lnTo>
                    <a:pt x="1818004" y="176022"/>
                  </a:lnTo>
                  <a:lnTo>
                    <a:pt x="176149" y="176022"/>
                  </a:lnTo>
                  <a:lnTo>
                    <a:pt x="176149" y="1092580"/>
                  </a:lnTo>
                  <a:lnTo>
                    <a:pt x="0" y="1092580"/>
                  </a:lnTo>
                  <a:lnTo>
                    <a:pt x="0" y="0"/>
                  </a:lnTo>
                  <a:lnTo>
                    <a:pt x="1818004" y="0"/>
                  </a:lnTo>
                  <a:close/>
                </a:path>
              </a:pathLst>
            </a:custGeom>
            <a:ln w="15875">
              <a:solidFill>
                <a:srgbClr val="A9C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32930" y="1305560"/>
            <a:ext cx="1533525" cy="339753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lang="es-ES" sz="1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Numeral 3° Art. 81 del C.I.A. Prevenir, remediar y sancionar por los medios que señala la ley, los actos contrarios a la dignidad de la justicia, lealtad, probidad y buena fe que deben observarse en el proceso, lo mismo que toda tentativa de fraude procesal.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18996" y="601789"/>
            <a:ext cx="325755" cy="325755"/>
            <a:chOff x="7718996" y="601789"/>
            <a:chExt cx="325755" cy="325755"/>
          </a:xfrm>
        </p:grpSpPr>
        <p:sp>
          <p:nvSpPr>
            <p:cNvPr id="29" name="object 29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752" y="0"/>
                  </a:moveTo>
                  <a:lnTo>
                    <a:pt x="0" y="309752"/>
                  </a:lnTo>
                  <a:lnTo>
                    <a:pt x="309752" y="309752"/>
                  </a:lnTo>
                  <a:lnTo>
                    <a:pt x="309752" y="0"/>
                  </a:lnTo>
                  <a:close/>
                </a:path>
              </a:pathLst>
            </a:custGeom>
            <a:solidFill>
              <a:srgbClr val="89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26933" y="60972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752"/>
                  </a:moveTo>
                  <a:lnTo>
                    <a:pt x="309752" y="0"/>
                  </a:lnTo>
                  <a:lnTo>
                    <a:pt x="309752" y="309752"/>
                  </a:lnTo>
                  <a:lnTo>
                    <a:pt x="0" y="309752"/>
                  </a:lnTo>
                  <a:close/>
                </a:path>
              </a:pathLst>
            </a:custGeom>
            <a:ln w="15875">
              <a:solidFill>
                <a:srgbClr val="89B8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451972" y="311023"/>
            <a:ext cx="1528445" cy="2122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endParaRPr lang="es-CO" sz="1300" dirty="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83349" y="237655"/>
            <a:ext cx="4692650" cy="46871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1440" marR="347980">
              <a:lnSpc>
                <a:spcPct val="100000"/>
              </a:lnSpc>
              <a:spcBef>
                <a:spcPts val="295"/>
              </a:spcBef>
            </a:pPr>
            <a:r>
              <a:rPr lang="es-CO" sz="2800" dirty="0">
                <a:solidFill>
                  <a:schemeClr val="bg1"/>
                </a:solidFill>
              </a:rPr>
              <a:t>Funciones Sancionadoras: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22281" y="4012336"/>
            <a:ext cx="2569717" cy="2120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7053" y="237655"/>
            <a:ext cx="1004798" cy="95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01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3063453"/>
              </p:ext>
            </p:extLst>
          </p:nvPr>
        </p:nvGraphicFramePr>
        <p:xfrm>
          <a:off x="1348305" y="1735939"/>
          <a:ext cx="10121600" cy="39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srgbClr val="68728D"/>
                </a:solidFill>
              </a:rPr>
              <a:pPr/>
              <a:t>22</a:t>
            </a:fld>
            <a:endParaRPr lang="en-US">
              <a:solidFill>
                <a:srgbClr val="68728D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7" y="0"/>
            <a:ext cx="1913721" cy="11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5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631786"/>
            <a:ext cx="10767695" cy="1016000"/>
          </a:xfrm>
          <a:custGeom>
            <a:avLst/>
            <a:gdLst/>
            <a:ahLst/>
            <a:cxnLst/>
            <a:rect l="l" t="t" r="r" b="b"/>
            <a:pathLst>
              <a:path w="10767695" h="1016000">
                <a:moveTo>
                  <a:pt x="10767568" y="0"/>
                </a:moveTo>
                <a:lnTo>
                  <a:pt x="0" y="0"/>
                </a:lnTo>
                <a:lnTo>
                  <a:pt x="0" y="1015657"/>
                </a:lnTo>
                <a:lnTo>
                  <a:pt x="10767568" y="1015657"/>
                </a:lnTo>
                <a:lnTo>
                  <a:pt x="1076756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7354" y="721563"/>
            <a:ext cx="6257290" cy="77713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1440" marR="589280">
              <a:lnSpc>
                <a:spcPct val="100000"/>
              </a:lnSpc>
              <a:spcBef>
                <a:spcPts val="300"/>
              </a:spcBef>
            </a:pPr>
            <a:r>
              <a:rPr lang="es-CO" sz="2400" b="1" spc="-5" dirty="0">
                <a:solidFill>
                  <a:schemeClr val="bg1"/>
                </a:solidFill>
              </a:rPr>
              <a:t>FUNCIONES DEL DEFENSOR DE FAMILIA ANTE LA JURISDICCION PENAL</a:t>
            </a:r>
            <a:endParaRPr sz="2400" b="1" spc="-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2589" y="1935302"/>
            <a:ext cx="728281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s-ES" sz="20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Asumir la asistencia y protección del adolescente responsable de haber infringido la ley penal ante el juez penal para adolescentes (</a:t>
            </a:r>
            <a:r>
              <a:rPr lang="es-ES" sz="2000" b="0" i="0" dirty="0" err="1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Num</a:t>
            </a:r>
            <a:r>
              <a:rPr lang="es-ES" sz="20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. 6° Art. 82 del C.I.A.)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0200" y="3947540"/>
            <a:ext cx="4920107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7260" marR="5715" indent="-812800" algn="just">
              <a:lnSpc>
                <a:spcPct val="100000"/>
              </a:lnSpc>
              <a:spcBef>
                <a:spcPts val="95"/>
              </a:spcBef>
            </a:pPr>
            <a:r>
              <a:rPr lang="es-ES" sz="2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Ejercer las funciones atribuidas</a:t>
            </a:r>
          </a:p>
          <a:p>
            <a:pPr marL="937260" marR="5715" indent="-812800" algn="just">
              <a:lnSpc>
                <a:spcPct val="100000"/>
              </a:lnSpc>
              <a:spcBef>
                <a:spcPts val="95"/>
              </a:spcBef>
            </a:pPr>
            <a:r>
              <a:rPr lang="es-ES" sz="2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por el artículo </a:t>
            </a:r>
            <a:r>
              <a:rPr lang="es-ES" sz="2400" b="0" i="0" u="none" strike="noStrike" dirty="0">
                <a:solidFill>
                  <a:srgbClr val="0073FF"/>
                </a:solidFill>
                <a:effectLst/>
                <a:latin typeface="Open Sans" panose="020B0606030504020204" pitchFamily="34" charset="0"/>
                <a:hlinkClick r:id="rId2"/>
              </a:rPr>
              <a:t>71</a:t>
            </a:r>
            <a:r>
              <a:rPr lang="es-ES" sz="2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 de la Ley 906 de</a:t>
            </a:r>
          </a:p>
          <a:p>
            <a:pPr marL="937260" marR="5715" indent="-812800" algn="just">
              <a:lnSpc>
                <a:spcPct val="100000"/>
              </a:lnSpc>
              <a:spcBef>
                <a:spcPts val="95"/>
              </a:spcBef>
            </a:pPr>
            <a:r>
              <a:rPr lang="es-ES" sz="24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2004. (querellante legítimo) </a:t>
            </a:r>
            <a:endParaRPr sz="22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8076" y="3141726"/>
            <a:ext cx="4248150" cy="19050"/>
          </a:xfrm>
          <a:custGeom>
            <a:avLst/>
            <a:gdLst/>
            <a:ahLst/>
            <a:cxnLst/>
            <a:rect l="l" t="t" r="r" b="b"/>
            <a:pathLst>
              <a:path w="4248150" h="19050">
                <a:moveTo>
                  <a:pt x="0" y="0"/>
                </a:moveTo>
                <a:lnTo>
                  <a:pt x="4248150" y="19050"/>
                </a:lnTo>
              </a:path>
            </a:pathLst>
          </a:custGeom>
          <a:ln w="44450">
            <a:solidFill>
              <a:srgbClr val="6F2F9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5201" y="5932487"/>
            <a:ext cx="5572125" cy="33655"/>
          </a:xfrm>
          <a:custGeom>
            <a:avLst/>
            <a:gdLst/>
            <a:ahLst/>
            <a:cxnLst/>
            <a:rect l="l" t="t" r="r" b="b"/>
            <a:pathLst>
              <a:path w="5572125" h="33654">
                <a:moveTo>
                  <a:pt x="0" y="33337"/>
                </a:moveTo>
                <a:lnTo>
                  <a:pt x="5571998" y="0"/>
                </a:lnTo>
              </a:path>
            </a:pathLst>
          </a:custGeom>
          <a:ln w="44450">
            <a:solidFill>
              <a:srgbClr val="6F2F9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51718" y="298107"/>
            <a:ext cx="918997" cy="841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AA174B-0CE2-0905-455D-37D9D153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78703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675" y="458851"/>
            <a:ext cx="4683125" cy="1514517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40259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3170"/>
              </a:spcBef>
            </a:pPr>
            <a:r>
              <a:rPr lang="es-CO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EL ROL DEL DEFENSOR DE FAMILIA ANTE LOS JUECES DE FAMILIA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2400" b="1" dirty="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11544" y="631698"/>
            <a:ext cx="2945130" cy="1511300"/>
            <a:chOff x="6419913" y="447738"/>
            <a:chExt cx="2945130" cy="1511300"/>
          </a:xfrm>
        </p:grpSpPr>
        <p:sp>
          <p:nvSpPr>
            <p:cNvPr id="4" name="object 4"/>
            <p:cNvSpPr/>
            <p:nvPr/>
          </p:nvSpPr>
          <p:spPr>
            <a:xfrm>
              <a:off x="6427851" y="455676"/>
              <a:ext cx="2929255" cy="1495425"/>
            </a:xfrm>
            <a:custGeom>
              <a:avLst/>
              <a:gdLst/>
              <a:ahLst/>
              <a:cxnLst/>
              <a:rect l="l" t="t" r="r" b="b"/>
              <a:pathLst>
                <a:path w="2929254" h="1495425">
                  <a:moveTo>
                    <a:pt x="2928874" y="0"/>
                  </a:moveTo>
                  <a:lnTo>
                    <a:pt x="249174" y="0"/>
                  </a:lnTo>
                  <a:lnTo>
                    <a:pt x="204370" y="4012"/>
                  </a:lnTo>
                  <a:lnTo>
                    <a:pt x="162207" y="15582"/>
                  </a:lnTo>
                  <a:lnTo>
                    <a:pt x="123387" y="34007"/>
                  </a:lnTo>
                  <a:lnTo>
                    <a:pt x="88612" y="58585"/>
                  </a:lnTo>
                  <a:lnTo>
                    <a:pt x="58585" y="88612"/>
                  </a:lnTo>
                  <a:lnTo>
                    <a:pt x="34007" y="123387"/>
                  </a:lnTo>
                  <a:lnTo>
                    <a:pt x="15582" y="162207"/>
                  </a:lnTo>
                  <a:lnTo>
                    <a:pt x="4012" y="204370"/>
                  </a:lnTo>
                  <a:lnTo>
                    <a:pt x="0" y="249174"/>
                  </a:lnTo>
                  <a:lnTo>
                    <a:pt x="0" y="1495425"/>
                  </a:lnTo>
                  <a:lnTo>
                    <a:pt x="2679573" y="1495425"/>
                  </a:lnTo>
                  <a:lnTo>
                    <a:pt x="2724380" y="1491407"/>
                  </a:lnTo>
                  <a:lnTo>
                    <a:pt x="2766555" y="1479826"/>
                  </a:lnTo>
                  <a:lnTo>
                    <a:pt x="2805392" y="1461384"/>
                  </a:lnTo>
                  <a:lnTo>
                    <a:pt x="2840187" y="1436786"/>
                  </a:lnTo>
                  <a:lnTo>
                    <a:pt x="2870235" y="1406738"/>
                  </a:lnTo>
                  <a:lnTo>
                    <a:pt x="2894833" y="1371943"/>
                  </a:lnTo>
                  <a:lnTo>
                    <a:pt x="2913275" y="1333106"/>
                  </a:lnTo>
                  <a:lnTo>
                    <a:pt x="2924856" y="1290931"/>
                  </a:lnTo>
                  <a:lnTo>
                    <a:pt x="2928874" y="1246124"/>
                  </a:lnTo>
                  <a:lnTo>
                    <a:pt x="2928874" y="0"/>
                  </a:lnTo>
                  <a:close/>
                </a:path>
              </a:pathLst>
            </a:custGeom>
            <a:solidFill>
              <a:srgbClr val="E2D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7851" y="455676"/>
              <a:ext cx="2929255" cy="1495425"/>
            </a:xfrm>
            <a:custGeom>
              <a:avLst/>
              <a:gdLst/>
              <a:ahLst/>
              <a:cxnLst/>
              <a:rect l="l" t="t" r="r" b="b"/>
              <a:pathLst>
                <a:path w="2929254" h="1495425">
                  <a:moveTo>
                    <a:pt x="249174" y="0"/>
                  </a:moveTo>
                  <a:lnTo>
                    <a:pt x="2928874" y="0"/>
                  </a:lnTo>
                  <a:lnTo>
                    <a:pt x="2928874" y="1246124"/>
                  </a:lnTo>
                  <a:lnTo>
                    <a:pt x="2924856" y="1290931"/>
                  </a:lnTo>
                  <a:lnTo>
                    <a:pt x="2913275" y="1333106"/>
                  </a:lnTo>
                  <a:lnTo>
                    <a:pt x="2894833" y="1371943"/>
                  </a:lnTo>
                  <a:lnTo>
                    <a:pt x="2870235" y="1406738"/>
                  </a:lnTo>
                  <a:lnTo>
                    <a:pt x="2840187" y="1436786"/>
                  </a:lnTo>
                  <a:lnTo>
                    <a:pt x="2805392" y="1461384"/>
                  </a:lnTo>
                  <a:lnTo>
                    <a:pt x="2766555" y="1479826"/>
                  </a:lnTo>
                  <a:lnTo>
                    <a:pt x="2724380" y="1491407"/>
                  </a:lnTo>
                  <a:lnTo>
                    <a:pt x="2679573" y="1495425"/>
                  </a:lnTo>
                  <a:lnTo>
                    <a:pt x="0" y="1495425"/>
                  </a:lnTo>
                  <a:lnTo>
                    <a:pt x="0" y="249174"/>
                  </a:lnTo>
                  <a:lnTo>
                    <a:pt x="4012" y="204370"/>
                  </a:lnTo>
                  <a:lnTo>
                    <a:pt x="15582" y="162207"/>
                  </a:lnTo>
                  <a:lnTo>
                    <a:pt x="34007" y="123387"/>
                  </a:lnTo>
                  <a:lnTo>
                    <a:pt x="58585" y="88612"/>
                  </a:lnTo>
                  <a:lnTo>
                    <a:pt x="88612" y="58585"/>
                  </a:lnTo>
                  <a:lnTo>
                    <a:pt x="123387" y="34007"/>
                  </a:lnTo>
                  <a:lnTo>
                    <a:pt x="162207" y="15582"/>
                  </a:lnTo>
                  <a:lnTo>
                    <a:pt x="204370" y="4012"/>
                  </a:lnTo>
                  <a:lnTo>
                    <a:pt x="249174" y="0"/>
                  </a:lnTo>
                  <a:close/>
                </a:path>
              </a:pathLst>
            </a:custGeom>
            <a:ln w="15875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7852" y="639445"/>
            <a:ext cx="2920886" cy="14787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l">
              <a:lnSpc>
                <a:spcPct val="99200"/>
              </a:lnSpc>
              <a:spcBef>
                <a:spcPts val="125"/>
              </a:spcBef>
            </a:pPr>
            <a:r>
              <a:rPr lang="es-ES" sz="1600" dirty="0">
                <a:solidFill>
                  <a:srgbClr val="4B4949"/>
                </a:solidFill>
                <a:latin typeface="Open Sans" panose="020B0606030504020204" pitchFamily="34" charset="0"/>
              </a:rPr>
              <a:t>I</a:t>
            </a:r>
            <a:r>
              <a:rPr lang="es-ES" sz="16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ntervenir en los procesos en que se discutan derechos de NNA, sin perjuicio de la actuación del Ministerio Público y de la representación judicial a que haya lugar.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719137" y="2576512"/>
            <a:ext cx="2945130" cy="1510030"/>
            <a:chOff x="719137" y="2576512"/>
            <a:chExt cx="2945130" cy="1510030"/>
          </a:xfrm>
        </p:grpSpPr>
        <p:sp>
          <p:nvSpPr>
            <p:cNvPr id="8" name="object 8"/>
            <p:cNvSpPr/>
            <p:nvPr/>
          </p:nvSpPr>
          <p:spPr>
            <a:xfrm>
              <a:off x="727075" y="2584450"/>
              <a:ext cx="2929255" cy="1494155"/>
            </a:xfrm>
            <a:custGeom>
              <a:avLst/>
              <a:gdLst/>
              <a:ahLst/>
              <a:cxnLst/>
              <a:rect l="l" t="t" r="r" b="b"/>
              <a:pathLst>
                <a:path w="2929254" h="1494154">
                  <a:moveTo>
                    <a:pt x="2929001" y="0"/>
                  </a:moveTo>
                  <a:lnTo>
                    <a:pt x="248983" y="0"/>
                  </a:lnTo>
                  <a:lnTo>
                    <a:pt x="204226" y="4012"/>
                  </a:lnTo>
                  <a:lnTo>
                    <a:pt x="162102" y="15580"/>
                  </a:lnTo>
                  <a:lnTo>
                    <a:pt x="123314" y="33998"/>
                  </a:lnTo>
                  <a:lnTo>
                    <a:pt x="88564" y="58562"/>
                  </a:lnTo>
                  <a:lnTo>
                    <a:pt x="58555" y="88568"/>
                  </a:lnTo>
                  <a:lnTo>
                    <a:pt x="33992" y="123312"/>
                  </a:lnTo>
                  <a:lnTo>
                    <a:pt x="15576" y="162088"/>
                  </a:lnTo>
                  <a:lnTo>
                    <a:pt x="4011" y="204192"/>
                  </a:lnTo>
                  <a:lnTo>
                    <a:pt x="0" y="248920"/>
                  </a:lnTo>
                  <a:lnTo>
                    <a:pt x="0" y="1493901"/>
                  </a:lnTo>
                  <a:lnTo>
                    <a:pt x="2679954" y="1493901"/>
                  </a:lnTo>
                  <a:lnTo>
                    <a:pt x="2724719" y="1489888"/>
                  </a:lnTo>
                  <a:lnTo>
                    <a:pt x="2766853" y="1478319"/>
                  </a:lnTo>
                  <a:lnTo>
                    <a:pt x="2805651" y="1459897"/>
                  </a:lnTo>
                  <a:lnTo>
                    <a:pt x="2840410" y="1435326"/>
                  </a:lnTo>
                  <a:lnTo>
                    <a:pt x="2870426" y="1405310"/>
                  </a:lnTo>
                  <a:lnTo>
                    <a:pt x="2894997" y="1370551"/>
                  </a:lnTo>
                  <a:lnTo>
                    <a:pt x="2913419" y="1331753"/>
                  </a:lnTo>
                  <a:lnTo>
                    <a:pt x="2924988" y="1289619"/>
                  </a:lnTo>
                  <a:lnTo>
                    <a:pt x="2929001" y="1244854"/>
                  </a:lnTo>
                  <a:lnTo>
                    <a:pt x="2929001" y="0"/>
                  </a:lnTo>
                  <a:close/>
                </a:path>
              </a:pathLst>
            </a:custGeom>
            <a:solidFill>
              <a:srgbClr val="E2D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7075" y="2584450"/>
              <a:ext cx="2929255" cy="1494155"/>
            </a:xfrm>
            <a:custGeom>
              <a:avLst/>
              <a:gdLst/>
              <a:ahLst/>
              <a:cxnLst/>
              <a:rect l="l" t="t" r="r" b="b"/>
              <a:pathLst>
                <a:path w="2929254" h="1494154">
                  <a:moveTo>
                    <a:pt x="248983" y="0"/>
                  </a:moveTo>
                  <a:lnTo>
                    <a:pt x="2929001" y="0"/>
                  </a:lnTo>
                  <a:lnTo>
                    <a:pt x="2929001" y="1244854"/>
                  </a:lnTo>
                  <a:lnTo>
                    <a:pt x="2924988" y="1289619"/>
                  </a:lnTo>
                  <a:lnTo>
                    <a:pt x="2913419" y="1331753"/>
                  </a:lnTo>
                  <a:lnTo>
                    <a:pt x="2894997" y="1370551"/>
                  </a:lnTo>
                  <a:lnTo>
                    <a:pt x="2870426" y="1405310"/>
                  </a:lnTo>
                  <a:lnTo>
                    <a:pt x="2840410" y="1435326"/>
                  </a:lnTo>
                  <a:lnTo>
                    <a:pt x="2805651" y="1459897"/>
                  </a:lnTo>
                  <a:lnTo>
                    <a:pt x="2766853" y="1478319"/>
                  </a:lnTo>
                  <a:lnTo>
                    <a:pt x="2724719" y="1489888"/>
                  </a:lnTo>
                  <a:lnTo>
                    <a:pt x="2679954" y="1493901"/>
                  </a:lnTo>
                  <a:lnTo>
                    <a:pt x="0" y="1493901"/>
                  </a:lnTo>
                  <a:lnTo>
                    <a:pt x="0" y="248920"/>
                  </a:lnTo>
                  <a:lnTo>
                    <a:pt x="4011" y="204192"/>
                  </a:lnTo>
                  <a:lnTo>
                    <a:pt x="15576" y="162088"/>
                  </a:lnTo>
                  <a:lnTo>
                    <a:pt x="33992" y="123312"/>
                  </a:lnTo>
                  <a:lnTo>
                    <a:pt x="58555" y="88568"/>
                  </a:lnTo>
                  <a:lnTo>
                    <a:pt x="88564" y="58562"/>
                  </a:lnTo>
                  <a:lnTo>
                    <a:pt x="123314" y="33998"/>
                  </a:lnTo>
                  <a:lnTo>
                    <a:pt x="162102" y="15580"/>
                  </a:lnTo>
                  <a:lnTo>
                    <a:pt x="204226" y="4012"/>
                  </a:lnTo>
                  <a:lnTo>
                    <a:pt x="248983" y="0"/>
                  </a:lnTo>
                  <a:close/>
                </a:path>
              </a:pathLst>
            </a:custGeom>
            <a:ln w="15874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4399" y="2619847"/>
            <a:ext cx="244093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6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Promover los procesos o trámites judiciales a que haya lugar en defensa de los derechos de los niños, las niñas o los adolescentes, 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64588" y="2576512"/>
            <a:ext cx="2945130" cy="1510030"/>
            <a:chOff x="8264588" y="2576512"/>
            <a:chExt cx="2945130" cy="1510030"/>
          </a:xfrm>
        </p:grpSpPr>
        <p:sp>
          <p:nvSpPr>
            <p:cNvPr id="16" name="object 16"/>
            <p:cNvSpPr/>
            <p:nvPr/>
          </p:nvSpPr>
          <p:spPr>
            <a:xfrm>
              <a:off x="8272526" y="2584450"/>
              <a:ext cx="2929255" cy="1494155"/>
            </a:xfrm>
            <a:custGeom>
              <a:avLst/>
              <a:gdLst/>
              <a:ahLst/>
              <a:cxnLst/>
              <a:rect l="l" t="t" r="r" b="b"/>
              <a:pathLst>
                <a:path w="2929254" h="1494154">
                  <a:moveTo>
                    <a:pt x="2928874" y="0"/>
                  </a:moveTo>
                  <a:lnTo>
                    <a:pt x="248920" y="0"/>
                  </a:lnTo>
                  <a:lnTo>
                    <a:pt x="204158" y="4012"/>
                  </a:lnTo>
                  <a:lnTo>
                    <a:pt x="162037" y="15580"/>
                  </a:lnTo>
                  <a:lnTo>
                    <a:pt x="123255" y="33998"/>
                  </a:lnTo>
                  <a:lnTo>
                    <a:pt x="88516" y="58562"/>
                  </a:lnTo>
                  <a:lnTo>
                    <a:pt x="58521" y="88568"/>
                  </a:lnTo>
                  <a:lnTo>
                    <a:pt x="33970" y="123312"/>
                  </a:lnTo>
                  <a:lnTo>
                    <a:pt x="15565" y="162088"/>
                  </a:lnTo>
                  <a:lnTo>
                    <a:pt x="4008" y="204192"/>
                  </a:lnTo>
                  <a:lnTo>
                    <a:pt x="0" y="248920"/>
                  </a:lnTo>
                  <a:lnTo>
                    <a:pt x="0" y="1493901"/>
                  </a:lnTo>
                  <a:lnTo>
                    <a:pt x="2679954" y="1493901"/>
                  </a:lnTo>
                  <a:lnTo>
                    <a:pt x="2724681" y="1489888"/>
                  </a:lnTo>
                  <a:lnTo>
                    <a:pt x="2766785" y="1478319"/>
                  </a:lnTo>
                  <a:lnTo>
                    <a:pt x="2805561" y="1459897"/>
                  </a:lnTo>
                  <a:lnTo>
                    <a:pt x="2840305" y="1435326"/>
                  </a:lnTo>
                  <a:lnTo>
                    <a:pt x="2870311" y="1405310"/>
                  </a:lnTo>
                  <a:lnTo>
                    <a:pt x="2894875" y="1370551"/>
                  </a:lnTo>
                  <a:lnTo>
                    <a:pt x="2913293" y="1331753"/>
                  </a:lnTo>
                  <a:lnTo>
                    <a:pt x="2924861" y="1289619"/>
                  </a:lnTo>
                  <a:lnTo>
                    <a:pt x="2928874" y="1244854"/>
                  </a:lnTo>
                  <a:lnTo>
                    <a:pt x="2928874" y="0"/>
                  </a:lnTo>
                  <a:close/>
                </a:path>
              </a:pathLst>
            </a:custGeom>
            <a:solidFill>
              <a:srgbClr val="E2D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2526" y="2584450"/>
              <a:ext cx="2929255" cy="1494155"/>
            </a:xfrm>
            <a:custGeom>
              <a:avLst/>
              <a:gdLst/>
              <a:ahLst/>
              <a:cxnLst/>
              <a:rect l="l" t="t" r="r" b="b"/>
              <a:pathLst>
                <a:path w="2929254" h="1494154">
                  <a:moveTo>
                    <a:pt x="248920" y="0"/>
                  </a:moveTo>
                  <a:lnTo>
                    <a:pt x="2928874" y="0"/>
                  </a:lnTo>
                  <a:lnTo>
                    <a:pt x="2928874" y="1244854"/>
                  </a:lnTo>
                  <a:lnTo>
                    <a:pt x="2924861" y="1289619"/>
                  </a:lnTo>
                  <a:lnTo>
                    <a:pt x="2913293" y="1331753"/>
                  </a:lnTo>
                  <a:lnTo>
                    <a:pt x="2894875" y="1370551"/>
                  </a:lnTo>
                  <a:lnTo>
                    <a:pt x="2870311" y="1405310"/>
                  </a:lnTo>
                  <a:lnTo>
                    <a:pt x="2840305" y="1435326"/>
                  </a:lnTo>
                  <a:lnTo>
                    <a:pt x="2805561" y="1459897"/>
                  </a:lnTo>
                  <a:lnTo>
                    <a:pt x="2766785" y="1478319"/>
                  </a:lnTo>
                  <a:lnTo>
                    <a:pt x="2724681" y="1489888"/>
                  </a:lnTo>
                  <a:lnTo>
                    <a:pt x="2679954" y="1493901"/>
                  </a:lnTo>
                  <a:lnTo>
                    <a:pt x="0" y="1493901"/>
                  </a:lnTo>
                  <a:lnTo>
                    <a:pt x="0" y="248920"/>
                  </a:lnTo>
                  <a:lnTo>
                    <a:pt x="4008" y="204192"/>
                  </a:lnTo>
                  <a:lnTo>
                    <a:pt x="15565" y="162088"/>
                  </a:lnTo>
                  <a:lnTo>
                    <a:pt x="33970" y="123312"/>
                  </a:lnTo>
                  <a:lnTo>
                    <a:pt x="58521" y="88568"/>
                  </a:lnTo>
                  <a:lnTo>
                    <a:pt x="88516" y="58562"/>
                  </a:lnTo>
                  <a:lnTo>
                    <a:pt x="123255" y="33998"/>
                  </a:lnTo>
                  <a:lnTo>
                    <a:pt x="162037" y="15580"/>
                  </a:lnTo>
                  <a:lnTo>
                    <a:pt x="204158" y="4012"/>
                  </a:lnTo>
                  <a:lnTo>
                    <a:pt x="248920" y="0"/>
                  </a:lnTo>
                  <a:close/>
                </a:path>
              </a:pathLst>
            </a:custGeom>
            <a:ln w="15875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64342" y="2870488"/>
            <a:ext cx="292090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600" b="0" i="0" dirty="0">
                <a:solidFill>
                  <a:srgbClr val="4B4949"/>
                </a:solidFill>
                <a:effectLst/>
                <a:latin typeface="Open Sans" panose="020B0606030504020204" pitchFamily="34" charset="0"/>
              </a:rPr>
              <a:t>Representar a los niños, las niñas o los adolescentes en las actuaciones judiciales.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03176" y="4734027"/>
            <a:ext cx="2945130" cy="1510030"/>
            <a:chOff x="6419913" y="4716462"/>
            <a:chExt cx="2945130" cy="1510030"/>
          </a:xfrm>
        </p:grpSpPr>
        <p:sp>
          <p:nvSpPr>
            <p:cNvPr id="20" name="object 20"/>
            <p:cNvSpPr/>
            <p:nvPr/>
          </p:nvSpPr>
          <p:spPr>
            <a:xfrm>
              <a:off x="6427851" y="4724400"/>
              <a:ext cx="2929255" cy="1494155"/>
            </a:xfrm>
            <a:custGeom>
              <a:avLst/>
              <a:gdLst/>
              <a:ahLst/>
              <a:cxnLst/>
              <a:rect l="l" t="t" r="r" b="b"/>
              <a:pathLst>
                <a:path w="2929254" h="1494154">
                  <a:moveTo>
                    <a:pt x="2928874" y="0"/>
                  </a:moveTo>
                  <a:lnTo>
                    <a:pt x="248920" y="0"/>
                  </a:lnTo>
                  <a:lnTo>
                    <a:pt x="204158" y="4012"/>
                  </a:lnTo>
                  <a:lnTo>
                    <a:pt x="162037" y="15580"/>
                  </a:lnTo>
                  <a:lnTo>
                    <a:pt x="123255" y="33998"/>
                  </a:lnTo>
                  <a:lnTo>
                    <a:pt x="88516" y="58562"/>
                  </a:lnTo>
                  <a:lnTo>
                    <a:pt x="58521" y="88568"/>
                  </a:lnTo>
                  <a:lnTo>
                    <a:pt x="33970" y="123312"/>
                  </a:lnTo>
                  <a:lnTo>
                    <a:pt x="15565" y="162088"/>
                  </a:lnTo>
                  <a:lnTo>
                    <a:pt x="4008" y="204192"/>
                  </a:lnTo>
                  <a:lnTo>
                    <a:pt x="0" y="248919"/>
                  </a:lnTo>
                  <a:lnTo>
                    <a:pt x="0" y="1493837"/>
                  </a:lnTo>
                  <a:lnTo>
                    <a:pt x="2679954" y="1493837"/>
                  </a:lnTo>
                  <a:lnTo>
                    <a:pt x="2724681" y="1489826"/>
                  </a:lnTo>
                  <a:lnTo>
                    <a:pt x="2766785" y="1478261"/>
                  </a:lnTo>
                  <a:lnTo>
                    <a:pt x="2805561" y="1459845"/>
                  </a:lnTo>
                  <a:lnTo>
                    <a:pt x="2840305" y="1435281"/>
                  </a:lnTo>
                  <a:lnTo>
                    <a:pt x="2870311" y="1405273"/>
                  </a:lnTo>
                  <a:lnTo>
                    <a:pt x="2894875" y="1370523"/>
                  </a:lnTo>
                  <a:lnTo>
                    <a:pt x="2913293" y="1331734"/>
                  </a:lnTo>
                  <a:lnTo>
                    <a:pt x="2924861" y="1289610"/>
                  </a:lnTo>
                  <a:lnTo>
                    <a:pt x="2928874" y="1244854"/>
                  </a:lnTo>
                  <a:lnTo>
                    <a:pt x="2928874" y="0"/>
                  </a:lnTo>
                  <a:close/>
                </a:path>
              </a:pathLst>
            </a:custGeom>
            <a:solidFill>
              <a:srgbClr val="E2D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27851" y="4724400"/>
              <a:ext cx="2929255" cy="1494155"/>
            </a:xfrm>
            <a:custGeom>
              <a:avLst/>
              <a:gdLst/>
              <a:ahLst/>
              <a:cxnLst/>
              <a:rect l="l" t="t" r="r" b="b"/>
              <a:pathLst>
                <a:path w="2929254" h="1494154">
                  <a:moveTo>
                    <a:pt x="248920" y="0"/>
                  </a:moveTo>
                  <a:lnTo>
                    <a:pt x="2928874" y="0"/>
                  </a:lnTo>
                  <a:lnTo>
                    <a:pt x="2928874" y="1244854"/>
                  </a:lnTo>
                  <a:lnTo>
                    <a:pt x="2924861" y="1289610"/>
                  </a:lnTo>
                  <a:lnTo>
                    <a:pt x="2913293" y="1331734"/>
                  </a:lnTo>
                  <a:lnTo>
                    <a:pt x="2894875" y="1370523"/>
                  </a:lnTo>
                  <a:lnTo>
                    <a:pt x="2870311" y="1405273"/>
                  </a:lnTo>
                  <a:lnTo>
                    <a:pt x="2840305" y="1435281"/>
                  </a:lnTo>
                  <a:lnTo>
                    <a:pt x="2805561" y="1459845"/>
                  </a:lnTo>
                  <a:lnTo>
                    <a:pt x="2766785" y="1478261"/>
                  </a:lnTo>
                  <a:lnTo>
                    <a:pt x="2724681" y="1489826"/>
                  </a:lnTo>
                  <a:lnTo>
                    <a:pt x="2679954" y="1493837"/>
                  </a:lnTo>
                  <a:lnTo>
                    <a:pt x="0" y="1493837"/>
                  </a:lnTo>
                  <a:lnTo>
                    <a:pt x="0" y="248919"/>
                  </a:lnTo>
                  <a:lnTo>
                    <a:pt x="4008" y="204192"/>
                  </a:lnTo>
                  <a:lnTo>
                    <a:pt x="15565" y="162088"/>
                  </a:lnTo>
                  <a:lnTo>
                    <a:pt x="33970" y="123312"/>
                  </a:lnTo>
                  <a:lnTo>
                    <a:pt x="58521" y="88568"/>
                  </a:lnTo>
                  <a:lnTo>
                    <a:pt x="88516" y="58562"/>
                  </a:lnTo>
                  <a:lnTo>
                    <a:pt x="123255" y="33998"/>
                  </a:lnTo>
                  <a:lnTo>
                    <a:pt x="162037" y="15580"/>
                  </a:lnTo>
                  <a:lnTo>
                    <a:pt x="204158" y="4012"/>
                  </a:lnTo>
                  <a:lnTo>
                    <a:pt x="248920" y="0"/>
                  </a:lnTo>
                  <a:close/>
                </a:path>
              </a:pathLst>
            </a:custGeom>
            <a:ln w="15875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909479" y="2250410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8552" y="40347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57677" y="2232748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21029" y="4371201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50662" y="396138"/>
            <a:ext cx="747572" cy="110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Funciones del Defensor de familia en Colombia">
            <a:extLst>
              <a:ext uri="{FF2B5EF4-FFF2-40B4-BE49-F238E27FC236}">
                <a16:creationId xmlns:a16="http://schemas.microsoft.com/office/drawing/2014/main" id="{83F14DBC-0F73-F93F-5112-440F8D51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40" y="2507504"/>
            <a:ext cx="3334233" cy="16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029D819-1D38-408D-0004-D3F198805A61}"/>
              </a:ext>
            </a:extLst>
          </p:cNvPr>
          <p:cNvSpPr txBox="1"/>
          <p:nvPr/>
        </p:nvSpPr>
        <p:spPr>
          <a:xfrm rot="10800000" flipV="1">
            <a:off x="3993921" y="4956481"/>
            <a:ext cx="2929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Emitir conceptos en las actuaciones judiciales (</a:t>
            </a:r>
            <a:r>
              <a:rPr lang="es-CO" dirty="0" err="1"/>
              <a:t>Num</a:t>
            </a:r>
            <a:r>
              <a:rPr lang="es-CO" dirty="0"/>
              <a:t>. 3° art. 82 C.I.A.)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25707878"/>
              </p:ext>
            </p:extLst>
          </p:nvPr>
        </p:nvGraphicFramePr>
        <p:xfrm>
          <a:off x="990601" y="1905000"/>
          <a:ext cx="10150366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srgbClr val="68728D"/>
                </a:solidFill>
              </a:rPr>
              <a:pPr/>
              <a:t>25</a:t>
            </a:fld>
            <a:endParaRPr lang="en-US">
              <a:solidFill>
                <a:srgbClr val="68728D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913721" cy="11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7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319"/>
            <a:ext cx="12192000" cy="523875"/>
            <a:chOff x="0" y="6334319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319"/>
              <a:ext cx="12192000" cy="66040"/>
            </a:xfrm>
            <a:custGeom>
              <a:avLst/>
              <a:gdLst/>
              <a:ahLst/>
              <a:cxnLst/>
              <a:rect l="l" t="t" r="r" b="b"/>
              <a:pathLst>
                <a:path w="12192000" h="66039">
                  <a:moveTo>
                    <a:pt x="12192000" y="0"/>
                  </a:moveTo>
                  <a:lnTo>
                    <a:pt x="0" y="0"/>
                  </a:lnTo>
                  <a:lnTo>
                    <a:pt x="0" y="65998"/>
                  </a:lnTo>
                  <a:lnTo>
                    <a:pt x="12192000" y="659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 rot="10800000" flipV="1">
            <a:off x="990599" y="453296"/>
            <a:ext cx="2666999" cy="2255746"/>
          </a:xfrm>
          <a:prstGeom prst="rect">
            <a:avLst/>
          </a:prstGeom>
          <a:ln w="15875">
            <a:solidFill>
              <a:srgbClr val="9227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1440">
              <a:spcBef>
                <a:spcPts val="790"/>
              </a:spcBef>
            </a:pPr>
            <a:r>
              <a:rPr lang="es-MX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Promover demandas</a:t>
            </a:r>
            <a:r>
              <a:rPr lang="es-MX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 Jueces de Familia en protección de derechos de NNA. (Art. 82 # 11) </a:t>
            </a: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2679" y="1408165"/>
            <a:ext cx="3253787" cy="19781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27975" y="2112010"/>
            <a:ext cx="2999740" cy="69506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872490" marR="5080" indent="-859790" algn="ctr">
              <a:lnSpc>
                <a:spcPts val="1720"/>
              </a:lnSpc>
              <a:spcBef>
                <a:spcPts val="320"/>
              </a:spcBef>
            </a:pPr>
            <a:r>
              <a:rPr lang="es-CO" sz="1600" spc="-10" dirty="0">
                <a:solidFill>
                  <a:srgbClr val="FFFFFF"/>
                </a:solidFill>
                <a:latin typeface="Leelawadee"/>
                <a:cs typeface="Leelawadee"/>
              </a:rPr>
              <a:t>En procesos de solicitud de guardas, curatelas y tutelas </a:t>
            </a:r>
            <a:endParaRPr sz="1600" dirty="0">
              <a:latin typeface="Leelawadee"/>
              <a:cs typeface="Leelawade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148" y="3829811"/>
            <a:ext cx="3259836" cy="1979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400" y="4422812"/>
            <a:ext cx="3028238" cy="70198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1905" algn="ctr">
              <a:lnSpc>
                <a:spcPct val="89700"/>
              </a:lnSpc>
              <a:spcBef>
                <a:spcPts val="290"/>
              </a:spcBef>
            </a:pPr>
            <a:r>
              <a:rPr lang="es-CO" sz="1600" spc="-10" dirty="0">
                <a:solidFill>
                  <a:srgbClr val="FFFFFF"/>
                </a:solidFill>
                <a:latin typeface="Leelawadee"/>
                <a:cs typeface="Leelawadee"/>
              </a:rPr>
              <a:t>Procesos de investigación de paternidad: Filiación e impugnación de paternidad</a:t>
            </a:r>
            <a:endParaRPr sz="1600" dirty="0">
              <a:latin typeface="Leelawadee"/>
              <a:cs typeface="Leelawade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6767" y="3825226"/>
            <a:ext cx="3252374" cy="1981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74896" y="3878326"/>
            <a:ext cx="3070860" cy="192078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3175" algn="ctr">
              <a:lnSpc>
                <a:spcPct val="89700"/>
              </a:lnSpc>
              <a:spcBef>
                <a:spcPts val="290"/>
              </a:spcBef>
            </a:pPr>
            <a:r>
              <a:rPr lang="es-CO" sz="1600" spc="-10" dirty="0">
                <a:solidFill>
                  <a:srgbClr val="FFFFFF"/>
                </a:solidFill>
                <a:latin typeface="Leelawadee"/>
                <a:cs typeface="Leelawadee"/>
              </a:rPr>
              <a:t>Procesos de alimentos en los  casos del art. 111 del C.I.A., en procesos de privación o suspensión de patria potestad, 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aprobación de la división de una herencia o de bienes raíces que el menor posea proindiviso con otros. 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98301" y="3829811"/>
            <a:ext cx="3253748" cy="1979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38845" y="4097273"/>
            <a:ext cx="2727960" cy="182139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905" algn="ctr">
              <a:lnSpc>
                <a:spcPct val="89600"/>
              </a:lnSpc>
              <a:spcBef>
                <a:spcPts val="295"/>
              </a:spcBef>
            </a:pPr>
            <a:r>
              <a:rPr lang="es-E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sucesión y petición de herencia, ejecutivos de alimentos, </a:t>
            </a:r>
            <a:r>
              <a:rPr lang="es-MX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custodia y cuidado personal, regulación de visitas, permisos para salida del país. </a:t>
            </a:r>
            <a:endParaRPr lang="es-CO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700" marR="5080" indent="-1905" algn="ctr">
              <a:lnSpc>
                <a:spcPct val="89600"/>
              </a:lnSpc>
              <a:spcBef>
                <a:spcPts val="295"/>
              </a:spcBef>
            </a:pPr>
            <a:r>
              <a:rPr lang="es-E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25508" y="25472"/>
            <a:ext cx="7924825" cy="4071581"/>
            <a:chOff x="3465576" y="57048"/>
            <a:chExt cx="7924825" cy="4071581"/>
          </a:xfrm>
        </p:grpSpPr>
        <p:sp>
          <p:nvSpPr>
            <p:cNvPr id="21" name="object 21"/>
            <p:cNvSpPr/>
            <p:nvPr/>
          </p:nvSpPr>
          <p:spPr>
            <a:xfrm>
              <a:off x="3465576" y="3425190"/>
              <a:ext cx="620623" cy="593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71435" y="3406889"/>
              <a:ext cx="563255" cy="5381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54157" y="1083271"/>
              <a:ext cx="736244" cy="7034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54157" y="3425151"/>
              <a:ext cx="736244" cy="7034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53078" y="57048"/>
              <a:ext cx="747572" cy="11019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0">
            <a:extLst>
              <a:ext uri="{FF2B5EF4-FFF2-40B4-BE49-F238E27FC236}">
                <a16:creationId xmlns:a16="http://schemas.microsoft.com/office/drawing/2014/main" id="{6F2C4C15-F104-712C-E5C2-83CF147E0FD1}"/>
              </a:ext>
            </a:extLst>
          </p:cNvPr>
          <p:cNvSpPr/>
          <p:nvPr/>
        </p:nvSpPr>
        <p:spPr>
          <a:xfrm>
            <a:off x="3942639" y="1437807"/>
            <a:ext cx="3022960" cy="19781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lang="es-CO" dirty="0"/>
          </a:p>
          <a:p>
            <a:r>
              <a:rPr lang="es-CO" dirty="0">
                <a:solidFill>
                  <a:schemeClr val="bg1"/>
                </a:solidFill>
              </a:rPr>
              <a:t>Artículo 52 del C.I.A. Parágrafo 3° en la etapa de verificación de derechos se podrá adelantar una conciliación y si fracasa y si lo solicita alguna de las partes promoverá demanda.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3C783BE6-1231-0B60-26F7-B3B0F7238251}"/>
              </a:ext>
            </a:extLst>
          </p:cNvPr>
          <p:cNvSpPr/>
          <p:nvPr/>
        </p:nvSpPr>
        <p:spPr>
          <a:xfrm>
            <a:off x="6621996" y="1051492"/>
            <a:ext cx="736244" cy="7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319"/>
            <a:ext cx="12192000" cy="523875"/>
            <a:chOff x="0" y="6334319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319"/>
              <a:ext cx="12192000" cy="66040"/>
            </a:xfrm>
            <a:custGeom>
              <a:avLst/>
              <a:gdLst/>
              <a:ahLst/>
              <a:cxnLst/>
              <a:rect l="l" t="t" r="r" b="b"/>
              <a:pathLst>
                <a:path w="12192000" h="66039">
                  <a:moveTo>
                    <a:pt x="12192000" y="0"/>
                  </a:moveTo>
                  <a:lnTo>
                    <a:pt x="0" y="0"/>
                  </a:lnTo>
                  <a:lnTo>
                    <a:pt x="0" y="65998"/>
                  </a:lnTo>
                  <a:lnTo>
                    <a:pt x="12192000" y="659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1" y="271881"/>
            <a:ext cx="6400800" cy="1332416"/>
          </a:xfrm>
          <a:prstGeom prst="rect">
            <a:avLst/>
          </a:prstGeom>
          <a:ln w="15875">
            <a:solidFill>
              <a:srgbClr val="9227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1440">
              <a:spcBef>
                <a:spcPts val="790"/>
              </a:spcBef>
            </a:pPr>
            <a:r>
              <a:rPr lang="es-MX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Promover demandas</a:t>
            </a:r>
            <a:r>
              <a:rPr lang="es-MX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 Jueces de Familia en protección de derechos de NNA. (Art. 82 # 11) </a:t>
            </a: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195" y="1408165"/>
            <a:ext cx="3255263" cy="1978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47625" marR="5080" indent="-35560">
              <a:lnSpc>
                <a:spcPts val="1720"/>
              </a:lnSpc>
              <a:spcBef>
                <a:spcPts val="320"/>
              </a:spcBef>
            </a:pPr>
            <a:endParaRPr lang="es-ES" spc="-10" dirty="0">
              <a:solidFill>
                <a:srgbClr val="FFFFFF"/>
              </a:solidFill>
              <a:latin typeface="Leelawadee"/>
              <a:cs typeface="Leelawadee"/>
            </a:endParaRPr>
          </a:p>
          <a:p>
            <a:pPr marL="47625" marR="5080" indent="-35560" algn="ctr">
              <a:lnSpc>
                <a:spcPts val="1720"/>
              </a:lnSpc>
              <a:spcBef>
                <a:spcPts val="320"/>
              </a:spcBef>
            </a:pPr>
            <a:endParaRPr lang="es-ES" sz="1800" spc="-10" dirty="0">
              <a:solidFill>
                <a:srgbClr val="FFFFFF"/>
              </a:solidFill>
              <a:latin typeface="Leelawadee"/>
              <a:cs typeface="Leelawadee"/>
            </a:endParaRPr>
          </a:p>
          <a:p>
            <a:pPr marL="47625" marR="5080" indent="-35560" algn="ctr">
              <a:lnSpc>
                <a:spcPts val="1720"/>
              </a:lnSpc>
              <a:spcBef>
                <a:spcPts val="320"/>
              </a:spcBef>
            </a:pPr>
            <a:r>
              <a:rPr lang="es-ES" sz="1800" spc="-10" dirty="0">
                <a:solidFill>
                  <a:srgbClr val="FFFFFF"/>
                </a:solidFill>
                <a:latin typeface="Leelawadee"/>
                <a:cs typeface="Leelawadee"/>
              </a:rPr>
              <a:t>Elaborar la demanda y presentarla ante la autoridad judicial competente, observando los requisitos de cada proceso</a:t>
            </a:r>
            <a:endParaRPr lang="es-ES" sz="1800" dirty="0">
              <a:latin typeface="Leelawadee"/>
              <a:cs typeface="Leelawade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1079" y="1615056"/>
            <a:ext cx="2214879" cy="851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marL="47625" marR="5080" indent="-35560">
              <a:lnSpc>
                <a:spcPts val="1720"/>
              </a:lnSpc>
              <a:spcBef>
                <a:spcPts val="320"/>
              </a:spcBef>
            </a:pPr>
            <a:endParaRPr sz="1600" dirty="0">
              <a:latin typeface="Leelawadee"/>
              <a:cs typeface="Leelawade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2907" y="1408165"/>
            <a:ext cx="3258357" cy="1978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endParaRPr lang="es-ES" sz="1800" spc="-5" dirty="0">
              <a:solidFill>
                <a:srgbClr val="FFFFFF"/>
              </a:solidFill>
              <a:latin typeface="Leelawadee"/>
              <a:cs typeface="Leelawadee"/>
            </a:endParaRPr>
          </a:p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endParaRPr lang="es-ES" spc="-5" dirty="0">
              <a:solidFill>
                <a:srgbClr val="FFFFFF"/>
              </a:solidFill>
              <a:latin typeface="Leelawadee"/>
              <a:cs typeface="Leelawadee"/>
            </a:endParaRPr>
          </a:p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r>
              <a:rPr lang="es-ES" sz="1800" spc="-5" dirty="0">
                <a:solidFill>
                  <a:srgbClr val="FFFFFF"/>
                </a:solidFill>
                <a:latin typeface="Leelawadee"/>
                <a:cs typeface="Leelawadee"/>
              </a:rPr>
              <a:t>Realizar actuaciones tendientes a impulsar los procesos</a:t>
            </a:r>
            <a:endParaRPr lang="es-ES" sz="1800" dirty="0">
              <a:latin typeface="Leelawadee"/>
              <a:cs typeface="Leelawade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9548" y="1920300"/>
            <a:ext cx="2899030" cy="5742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endParaRPr sz="1600" dirty="0">
              <a:latin typeface="Leelawadee"/>
              <a:cs typeface="Leelawade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2679" y="1408165"/>
            <a:ext cx="3253787" cy="1978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s-CO" sz="1800" b="0" i="0" u="none" strike="noStrike" baseline="0" dirty="0">
              <a:solidFill>
                <a:schemeClr val="bg1"/>
              </a:solidFill>
            </a:endParaRPr>
          </a:p>
          <a:p>
            <a:pPr algn="ctr"/>
            <a:r>
              <a:rPr lang="es-CO" sz="1800" b="0" i="0" u="none" strike="noStrike" baseline="0" dirty="0">
                <a:solidFill>
                  <a:schemeClr val="bg1"/>
                </a:solidFill>
              </a:rPr>
              <a:t>Subsanar las demandas inadmitidas</a:t>
            </a:r>
          </a:p>
        </p:txBody>
      </p:sp>
      <p:sp>
        <p:nvSpPr>
          <p:cNvPr id="12" name="object 12"/>
          <p:cNvSpPr/>
          <p:nvPr/>
        </p:nvSpPr>
        <p:spPr>
          <a:xfrm>
            <a:off x="826363" y="3817280"/>
            <a:ext cx="3259836" cy="1979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E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Notificarse de manera oportuna de las providencias que se profieran en el desarrollo de los procesos.</a:t>
            </a:r>
          </a:p>
        </p:txBody>
      </p:sp>
      <p:sp>
        <p:nvSpPr>
          <p:cNvPr id="14" name="object 14"/>
          <p:cNvSpPr/>
          <p:nvPr/>
        </p:nvSpPr>
        <p:spPr>
          <a:xfrm>
            <a:off x="4306767" y="3825226"/>
            <a:ext cx="3252374" cy="1981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estionar la realización de las notificaciones a las partes conforme a la legislación de procedimiento civil vigente. </a:t>
            </a:r>
          </a:p>
        </p:txBody>
      </p:sp>
      <p:sp>
        <p:nvSpPr>
          <p:cNvPr id="16" name="object 16"/>
          <p:cNvSpPr/>
          <p:nvPr/>
        </p:nvSpPr>
        <p:spPr>
          <a:xfrm>
            <a:off x="7798301" y="3829811"/>
            <a:ext cx="3253748" cy="1979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s-ES" sz="2000" b="0" i="0" u="none" strike="noStrike" baseline="0" dirty="0">
                <a:solidFill>
                  <a:schemeClr val="bg1"/>
                </a:solidFill>
              </a:rPr>
              <a:t>participar activamente en las audiencias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8845" y="4097273"/>
            <a:ext cx="2727960" cy="2871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905" algn="ctr">
              <a:lnSpc>
                <a:spcPct val="89600"/>
              </a:lnSpc>
              <a:spcBef>
                <a:spcPts val="295"/>
              </a:spcBef>
            </a:pPr>
            <a:r>
              <a:rPr lang="es-E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65576" y="57048"/>
            <a:ext cx="7924825" cy="4071581"/>
            <a:chOff x="3465576" y="57048"/>
            <a:chExt cx="7924825" cy="4071581"/>
          </a:xfrm>
        </p:grpSpPr>
        <p:sp>
          <p:nvSpPr>
            <p:cNvPr id="20" name="object 20"/>
            <p:cNvSpPr/>
            <p:nvPr/>
          </p:nvSpPr>
          <p:spPr>
            <a:xfrm>
              <a:off x="3488055" y="1115529"/>
              <a:ext cx="736244" cy="7034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5576" y="3425190"/>
              <a:ext cx="620623" cy="593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6716" y="1092161"/>
              <a:ext cx="736244" cy="7034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71435" y="3406889"/>
              <a:ext cx="563255" cy="5381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54157" y="1083271"/>
              <a:ext cx="736244" cy="7034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54157" y="3425151"/>
              <a:ext cx="736244" cy="7034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53078" y="57048"/>
              <a:ext cx="747572" cy="11019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989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319"/>
            <a:ext cx="12192000" cy="523875"/>
            <a:chOff x="0" y="6334319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319"/>
              <a:ext cx="12192000" cy="66040"/>
            </a:xfrm>
            <a:custGeom>
              <a:avLst/>
              <a:gdLst/>
              <a:ahLst/>
              <a:cxnLst/>
              <a:rect l="l" t="t" r="r" b="b"/>
              <a:pathLst>
                <a:path w="12192000" h="66039">
                  <a:moveTo>
                    <a:pt x="12192000" y="0"/>
                  </a:moveTo>
                  <a:lnTo>
                    <a:pt x="0" y="0"/>
                  </a:lnTo>
                  <a:lnTo>
                    <a:pt x="0" y="65998"/>
                  </a:lnTo>
                  <a:lnTo>
                    <a:pt x="12192000" y="659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1" y="271881"/>
            <a:ext cx="6400800" cy="1332416"/>
          </a:xfrm>
          <a:prstGeom prst="rect">
            <a:avLst/>
          </a:prstGeom>
          <a:ln w="15875">
            <a:solidFill>
              <a:srgbClr val="9227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1440">
              <a:spcBef>
                <a:spcPts val="790"/>
              </a:spcBef>
            </a:pPr>
            <a:r>
              <a:rPr lang="es-MX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Promover demandas</a:t>
            </a:r>
            <a:r>
              <a:rPr lang="es-MX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 Jueces de Familia en protección de derechos de NNA. (Art. 82 # 11) </a:t>
            </a: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195" y="1408165"/>
            <a:ext cx="3255263" cy="1978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47625" marR="5080" indent="-35560">
              <a:lnSpc>
                <a:spcPts val="1720"/>
              </a:lnSpc>
              <a:spcBef>
                <a:spcPts val="320"/>
              </a:spcBef>
            </a:pPr>
            <a:endParaRPr lang="es-ES" spc="-10" dirty="0">
              <a:solidFill>
                <a:srgbClr val="FFFFFF"/>
              </a:solidFill>
              <a:latin typeface="Leelawadee"/>
              <a:cs typeface="Leelawadee"/>
            </a:endParaRPr>
          </a:p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CO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Solicitar y aportar pruebas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7625" marR="5080" indent="-35560" algn="ctr">
              <a:lnSpc>
                <a:spcPts val="1720"/>
              </a:lnSpc>
              <a:spcBef>
                <a:spcPts val="320"/>
              </a:spcBef>
            </a:pPr>
            <a:endParaRPr lang="es-ES" sz="1800" spc="-1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1079" y="1615056"/>
            <a:ext cx="2214879" cy="851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marL="47625" marR="5080" indent="-35560">
              <a:lnSpc>
                <a:spcPts val="1720"/>
              </a:lnSpc>
              <a:spcBef>
                <a:spcPts val="320"/>
              </a:spcBef>
            </a:pPr>
            <a:endParaRPr sz="1600" dirty="0">
              <a:latin typeface="Leelawadee"/>
              <a:cs typeface="Leelawade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4978" y="1498920"/>
            <a:ext cx="3258357" cy="1978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endParaRPr lang="es-ES" sz="1800" spc="-5" dirty="0">
              <a:solidFill>
                <a:srgbClr val="FFFFFF"/>
              </a:solidFill>
              <a:latin typeface="Leelawadee"/>
              <a:cs typeface="Leelawadee"/>
            </a:endParaRPr>
          </a:p>
          <a:p>
            <a:pPr algn="l"/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s-CO" sz="2000" b="0" i="0" u="none" strike="noStrike" baseline="0" dirty="0">
                <a:solidFill>
                  <a:schemeClr val="bg1"/>
                </a:solidFill>
              </a:rPr>
              <a:t>Formular interrogatorios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endParaRPr lang="es-ES" spc="-5" dirty="0">
              <a:solidFill>
                <a:srgbClr val="FFFFFF"/>
              </a:solidFill>
              <a:latin typeface="Leelawadee"/>
              <a:cs typeface="Leelawade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9548" y="1920300"/>
            <a:ext cx="2899030" cy="5742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endParaRPr sz="1600" dirty="0">
              <a:latin typeface="Leelawadee"/>
              <a:cs typeface="Leelawade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2679" y="1408165"/>
            <a:ext cx="3253787" cy="1978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s-CO" sz="1800" b="0" i="0" u="none" strike="noStrike" baseline="0" dirty="0">
                <a:solidFill>
                  <a:schemeClr val="bg1"/>
                </a:solidFill>
              </a:rPr>
              <a:t>Presentar alegatos de conclusión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endParaRPr lang="es-CO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6767" y="3825226"/>
            <a:ext cx="3252374" cy="1981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s-E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Descorrer traslado de las excepciones si se propusieren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38845" y="4097273"/>
            <a:ext cx="2727960" cy="2871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905" algn="ctr">
              <a:lnSpc>
                <a:spcPct val="89600"/>
              </a:lnSpc>
              <a:spcBef>
                <a:spcPts val="295"/>
              </a:spcBef>
            </a:pPr>
            <a:r>
              <a:rPr lang="es-ES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65576" y="57048"/>
            <a:ext cx="7924825" cy="4071581"/>
            <a:chOff x="3465576" y="57048"/>
            <a:chExt cx="7924825" cy="4071581"/>
          </a:xfrm>
        </p:grpSpPr>
        <p:sp>
          <p:nvSpPr>
            <p:cNvPr id="20" name="object 20"/>
            <p:cNvSpPr/>
            <p:nvPr/>
          </p:nvSpPr>
          <p:spPr>
            <a:xfrm>
              <a:off x="3488055" y="1115529"/>
              <a:ext cx="736244" cy="7034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5576" y="3425190"/>
              <a:ext cx="620623" cy="5930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6716" y="1092161"/>
              <a:ext cx="736244" cy="7034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71435" y="3406889"/>
              <a:ext cx="563255" cy="5381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54157" y="1083271"/>
              <a:ext cx="736244" cy="7034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54157" y="3425151"/>
              <a:ext cx="736244" cy="7034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53078" y="57048"/>
              <a:ext cx="747572" cy="11019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4">
            <a:extLst>
              <a:ext uri="{FF2B5EF4-FFF2-40B4-BE49-F238E27FC236}">
                <a16:creationId xmlns:a16="http://schemas.microsoft.com/office/drawing/2014/main" id="{67DAA149-8315-0576-44B3-6B2359034AD5}"/>
              </a:ext>
            </a:extLst>
          </p:cNvPr>
          <p:cNvSpPr/>
          <p:nvPr/>
        </p:nvSpPr>
        <p:spPr>
          <a:xfrm>
            <a:off x="685799" y="3745556"/>
            <a:ext cx="3252374" cy="2030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s-E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nterponer de manera oportuna los recursos a que haya lugar y las acciones de tutela que sean procedentes. 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0A9F8D8-FCE6-CD36-228C-8C03A6E09D50}"/>
              </a:ext>
            </a:extLst>
          </p:cNvPr>
          <p:cNvSpPr/>
          <p:nvPr/>
        </p:nvSpPr>
        <p:spPr>
          <a:xfrm>
            <a:off x="7990198" y="3776890"/>
            <a:ext cx="3253787" cy="1941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E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Los Defensores de Familia podrán realizar acompañamiento para la liquidación del crédito y el remate de los bienes durante el proceso ejecutivo de alimentos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endParaRPr lang="es-CO" sz="1800" b="0" i="0" u="none" strike="noStrik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9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319"/>
            <a:ext cx="12192000" cy="523875"/>
            <a:chOff x="0" y="6334319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319"/>
              <a:ext cx="12192000" cy="66040"/>
            </a:xfrm>
            <a:custGeom>
              <a:avLst/>
              <a:gdLst/>
              <a:ahLst/>
              <a:cxnLst/>
              <a:rect l="l" t="t" r="r" b="b"/>
              <a:pathLst>
                <a:path w="12192000" h="66039">
                  <a:moveTo>
                    <a:pt x="12192000" y="0"/>
                  </a:moveTo>
                  <a:lnTo>
                    <a:pt x="0" y="0"/>
                  </a:lnTo>
                  <a:lnTo>
                    <a:pt x="0" y="65998"/>
                  </a:lnTo>
                  <a:lnTo>
                    <a:pt x="12192000" y="659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1599" y="129007"/>
            <a:ext cx="4684801" cy="1855636"/>
          </a:xfrm>
          <a:prstGeom prst="rect">
            <a:avLst/>
          </a:prstGeom>
          <a:ln w="15875">
            <a:solidFill>
              <a:srgbClr val="9227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1440" algn="just">
              <a:spcBef>
                <a:spcPts val="790"/>
              </a:spcBef>
            </a:pPr>
            <a:r>
              <a:rPr lang="es-MX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MX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MX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Intervenir en procesos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judiciales a favor de NNA. (Art. 82 # 11)</a:t>
            </a: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MX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195" y="1408165"/>
            <a:ext cx="3255263" cy="1978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4285" y="1671672"/>
            <a:ext cx="2214879" cy="11310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7625" marR="5080" indent="-35560">
              <a:lnSpc>
                <a:spcPts val="1720"/>
              </a:lnSpc>
              <a:spcBef>
                <a:spcPts val="320"/>
              </a:spcBef>
            </a:pPr>
            <a:r>
              <a:rPr lang="es-CO" sz="1600" dirty="0">
                <a:solidFill>
                  <a:schemeClr val="bg1"/>
                </a:solidFill>
                <a:latin typeface="Leelawadee"/>
                <a:cs typeface="Leelawadee"/>
              </a:rPr>
              <a:t>Interponer los recursos de ley, presentar y solicitar pruebas dentro de las oportunidades legales. 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2907" y="1408165"/>
            <a:ext cx="3258357" cy="1978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19548" y="1920300"/>
            <a:ext cx="2899030" cy="92358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540" algn="ctr">
              <a:lnSpc>
                <a:spcPct val="89700"/>
              </a:lnSpc>
              <a:spcBef>
                <a:spcPts val="290"/>
              </a:spcBef>
            </a:pPr>
            <a:r>
              <a:rPr lang="es-CO" sz="1600" dirty="0">
                <a:solidFill>
                  <a:schemeClr val="bg1"/>
                </a:solidFill>
                <a:latin typeface="Leelawadee"/>
                <a:cs typeface="Leelawadee"/>
              </a:rPr>
              <a:t>Colaborar con el control de nulidad (solicitando nulidades o evidenciando irregularidades en el trámite- excepciones previas)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2679" y="1408165"/>
            <a:ext cx="3253787" cy="1978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27975" y="2112010"/>
            <a:ext cx="2999740" cy="47705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872490" marR="5080" indent="-859790" algn="ctr">
              <a:lnSpc>
                <a:spcPts val="1720"/>
              </a:lnSpc>
              <a:spcBef>
                <a:spcPts val="320"/>
              </a:spcBef>
            </a:pPr>
            <a:r>
              <a:rPr lang="es-CO" sz="1600" dirty="0">
                <a:solidFill>
                  <a:schemeClr val="bg1"/>
                </a:solidFill>
                <a:latin typeface="Leelawadee"/>
                <a:cs typeface="Leelawadee"/>
              </a:rPr>
              <a:t>Participar en las audiencias, y en la práctica de pruebas 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148" y="3829811"/>
            <a:ext cx="3259836" cy="1979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400" y="4422812"/>
            <a:ext cx="3028238" cy="25878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1905" algn="ctr">
              <a:lnSpc>
                <a:spcPct val="89700"/>
              </a:lnSpc>
              <a:spcBef>
                <a:spcPts val="290"/>
              </a:spcBef>
            </a:pPr>
            <a:r>
              <a:rPr lang="es-CO" sz="1600" dirty="0">
                <a:solidFill>
                  <a:schemeClr val="bg1"/>
                </a:solidFill>
                <a:latin typeface="Leelawadee"/>
                <a:cs typeface="Leelawadee"/>
              </a:rPr>
              <a:t>Presentar alegatos de conclusión</a:t>
            </a:r>
            <a:endParaRPr sz="1600" dirty="0">
              <a:solidFill>
                <a:schemeClr val="bg1"/>
              </a:solidFill>
              <a:latin typeface="Leelawadee"/>
              <a:cs typeface="Leelawade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6767" y="3825226"/>
            <a:ext cx="3252374" cy="1981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Los Defensores de Familia deben orientar legalmente a los usuarios cuando lo requieran de acuerdo con lo establecido en el Código de Infancia y Adolescencia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65576" y="57048"/>
            <a:ext cx="7924825" cy="4071581"/>
            <a:chOff x="3465576" y="57048"/>
            <a:chExt cx="7924825" cy="4071581"/>
          </a:xfrm>
        </p:grpSpPr>
        <p:sp>
          <p:nvSpPr>
            <p:cNvPr id="20" name="object 20"/>
            <p:cNvSpPr/>
            <p:nvPr/>
          </p:nvSpPr>
          <p:spPr>
            <a:xfrm>
              <a:off x="3488055" y="1115529"/>
              <a:ext cx="736244" cy="7034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5576" y="3425190"/>
              <a:ext cx="620623" cy="5930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6716" y="1092161"/>
              <a:ext cx="736244" cy="7034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71435" y="3406889"/>
              <a:ext cx="563255" cy="5381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54157" y="1083271"/>
              <a:ext cx="736244" cy="7034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54157" y="3425151"/>
              <a:ext cx="736244" cy="7034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53078" y="57048"/>
              <a:ext cx="747572" cy="1101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828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675" y="458851"/>
            <a:ext cx="2929255" cy="1514517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40259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3170"/>
              </a:spcBef>
            </a:pPr>
            <a:r>
              <a:rPr lang="es-CO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DESARROLLO LEGAL DE LA FIGURA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27546" y="461425"/>
            <a:ext cx="3028950" cy="1672175"/>
          </a:xfrm>
          <a:custGeom>
            <a:avLst/>
            <a:gdLst/>
            <a:ahLst/>
            <a:cxnLst/>
            <a:rect l="l" t="t" r="r" b="b"/>
            <a:pathLst>
              <a:path w="2929254" h="1495425">
                <a:moveTo>
                  <a:pt x="2928874" y="0"/>
                </a:moveTo>
                <a:lnTo>
                  <a:pt x="249174" y="0"/>
                </a:lnTo>
                <a:lnTo>
                  <a:pt x="204370" y="4012"/>
                </a:lnTo>
                <a:lnTo>
                  <a:pt x="162207" y="15582"/>
                </a:lnTo>
                <a:lnTo>
                  <a:pt x="123387" y="34007"/>
                </a:lnTo>
                <a:lnTo>
                  <a:pt x="88612" y="58585"/>
                </a:lnTo>
                <a:lnTo>
                  <a:pt x="58585" y="88612"/>
                </a:lnTo>
                <a:lnTo>
                  <a:pt x="34007" y="123387"/>
                </a:lnTo>
                <a:lnTo>
                  <a:pt x="15582" y="162207"/>
                </a:lnTo>
                <a:lnTo>
                  <a:pt x="4012" y="204370"/>
                </a:lnTo>
                <a:lnTo>
                  <a:pt x="0" y="249174"/>
                </a:lnTo>
                <a:lnTo>
                  <a:pt x="0" y="1495425"/>
                </a:lnTo>
                <a:lnTo>
                  <a:pt x="2679573" y="1495425"/>
                </a:lnTo>
                <a:lnTo>
                  <a:pt x="2724380" y="1491407"/>
                </a:lnTo>
                <a:lnTo>
                  <a:pt x="2766555" y="1479826"/>
                </a:lnTo>
                <a:lnTo>
                  <a:pt x="2805392" y="1461384"/>
                </a:lnTo>
                <a:lnTo>
                  <a:pt x="2840187" y="1436786"/>
                </a:lnTo>
                <a:lnTo>
                  <a:pt x="2870235" y="1406738"/>
                </a:lnTo>
                <a:lnTo>
                  <a:pt x="2894833" y="1371943"/>
                </a:lnTo>
                <a:lnTo>
                  <a:pt x="2913275" y="1333106"/>
                </a:lnTo>
                <a:lnTo>
                  <a:pt x="2924856" y="1290931"/>
                </a:lnTo>
                <a:lnTo>
                  <a:pt x="2928874" y="124612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ts val="2340"/>
              </a:lnSpc>
              <a:spcBef>
                <a:spcPts val="229"/>
              </a:spcBef>
              <a:tabLst>
                <a:tab pos="443865" algn="l"/>
              </a:tabLst>
            </a:pP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0123" y="458850"/>
            <a:ext cx="2929255" cy="1495425"/>
          </a:xfrm>
          <a:custGeom>
            <a:avLst/>
            <a:gdLst/>
            <a:ahLst/>
            <a:cxnLst/>
            <a:rect l="l" t="t" r="r" b="b"/>
            <a:pathLst>
              <a:path w="2929254" h="1495425">
                <a:moveTo>
                  <a:pt x="249174" y="0"/>
                </a:moveTo>
                <a:lnTo>
                  <a:pt x="2928874" y="0"/>
                </a:lnTo>
                <a:lnTo>
                  <a:pt x="2928874" y="1246124"/>
                </a:lnTo>
                <a:lnTo>
                  <a:pt x="2924856" y="1290931"/>
                </a:lnTo>
                <a:lnTo>
                  <a:pt x="2913275" y="1333106"/>
                </a:lnTo>
                <a:lnTo>
                  <a:pt x="2894833" y="1371943"/>
                </a:lnTo>
                <a:lnTo>
                  <a:pt x="2870235" y="1406738"/>
                </a:lnTo>
                <a:lnTo>
                  <a:pt x="2840187" y="1436786"/>
                </a:lnTo>
                <a:lnTo>
                  <a:pt x="2805392" y="1461384"/>
                </a:lnTo>
                <a:lnTo>
                  <a:pt x="2766555" y="1479826"/>
                </a:lnTo>
                <a:lnTo>
                  <a:pt x="2724380" y="1491407"/>
                </a:lnTo>
                <a:lnTo>
                  <a:pt x="2679573" y="1495425"/>
                </a:lnTo>
                <a:lnTo>
                  <a:pt x="0" y="1495425"/>
                </a:lnTo>
                <a:lnTo>
                  <a:pt x="0" y="249174"/>
                </a:lnTo>
                <a:lnTo>
                  <a:pt x="4012" y="204370"/>
                </a:lnTo>
                <a:lnTo>
                  <a:pt x="15582" y="162207"/>
                </a:lnTo>
                <a:lnTo>
                  <a:pt x="34007" y="123387"/>
                </a:lnTo>
                <a:lnTo>
                  <a:pt x="58585" y="88612"/>
                </a:lnTo>
                <a:lnTo>
                  <a:pt x="88612" y="58585"/>
                </a:lnTo>
                <a:lnTo>
                  <a:pt x="123387" y="34007"/>
                </a:lnTo>
                <a:lnTo>
                  <a:pt x="162207" y="15582"/>
                </a:lnTo>
                <a:lnTo>
                  <a:pt x="204370" y="4012"/>
                </a:lnTo>
                <a:lnTo>
                  <a:pt x="249174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68846" y="676944"/>
            <a:ext cx="2546350" cy="1417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5"/>
              </a:spcBef>
            </a:pPr>
            <a:r>
              <a:rPr lang="es-E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Ley 23 de 1991: </a:t>
            </a:r>
            <a:r>
              <a:rPr lang="es-ES" sz="1800" b="1" spc="-5" dirty="0">
                <a:latin typeface="Calibri" panose="020F0502020204030204" pitchFamily="34" charset="0"/>
                <a:cs typeface="Calibri" panose="020F0502020204030204" pitchFamily="34" charset="0"/>
              </a:rPr>
              <a:t>DEFENSOR DE FAMILIA, </a:t>
            </a:r>
            <a:r>
              <a:rPr lang="es-E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le otorga algunas funciones en materia de conciliación. </a:t>
            </a: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2000" dirty="0">
                <a:solidFill>
                  <a:srgbClr val="000000"/>
                </a:solidFill>
              </a:rPr>
              <a:t> </a:t>
            </a:r>
            <a:endParaRPr sz="2000" b="1" dirty="0"/>
          </a:p>
        </p:txBody>
      </p:sp>
      <p:sp>
        <p:nvSpPr>
          <p:cNvPr id="6" name="object 6"/>
          <p:cNvSpPr/>
          <p:nvPr/>
        </p:nvSpPr>
        <p:spPr>
          <a:xfrm>
            <a:off x="727075" y="2584450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9001" y="0"/>
                </a:moveTo>
                <a:lnTo>
                  <a:pt x="248983" y="0"/>
                </a:lnTo>
                <a:lnTo>
                  <a:pt x="204226" y="4012"/>
                </a:lnTo>
                <a:lnTo>
                  <a:pt x="162102" y="15580"/>
                </a:lnTo>
                <a:lnTo>
                  <a:pt x="123314" y="33998"/>
                </a:lnTo>
                <a:lnTo>
                  <a:pt x="88564" y="58562"/>
                </a:lnTo>
                <a:lnTo>
                  <a:pt x="58555" y="88568"/>
                </a:lnTo>
                <a:lnTo>
                  <a:pt x="33992" y="123312"/>
                </a:lnTo>
                <a:lnTo>
                  <a:pt x="15576" y="162088"/>
                </a:lnTo>
                <a:lnTo>
                  <a:pt x="4011" y="204192"/>
                </a:lnTo>
                <a:lnTo>
                  <a:pt x="0" y="248920"/>
                </a:lnTo>
                <a:lnTo>
                  <a:pt x="0" y="1493901"/>
                </a:lnTo>
                <a:lnTo>
                  <a:pt x="2679954" y="1493901"/>
                </a:lnTo>
                <a:lnTo>
                  <a:pt x="2724719" y="1489888"/>
                </a:lnTo>
                <a:lnTo>
                  <a:pt x="2766853" y="1478319"/>
                </a:lnTo>
                <a:lnTo>
                  <a:pt x="2805651" y="1459897"/>
                </a:lnTo>
                <a:lnTo>
                  <a:pt x="2840410" y="1435326"/>
                </a:lnTo>
                <a:lnTo>
                  <a:pt x="2870426" y="1405310"/>
                </a:lnTo>
                <a:lnTo>
                  <a:pt x="2894997" y="1370551"/>
                </a:lnTo>
                <a:lnTo>
                  <a:pt x="2913419" y="1331753"/>
                </a:lnTo>
                <a:lnTo>
                  <a:pt x="2924988" y="1289619"/>
                </a:lnTo>
                <a:lnTo>
                  <a:pt x="2929001" y="1244854"/>
                </a:lnTo>
                <a:lnTo>
                  <a:pt x="2929001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ts val="2340"/>
              </a:lnSpc>
              <a:spcBef>
                <a:spcPts val="229"/>
              </a:spcBef>
              <a:tabLst>
                <a:tab pos="443865" algn="l"/>
              </a:tabLst>
            </a:pPr>
            <a:r>
              <a:rPr lang="es-ES" sz="1800" spc="-5">
                <a:latin typeface="Calibri" panose="020F0502020204030204" pitchFamily="34" charset="0"/>
                <a:cs typeface="Calibri" panose="020F0502020204030204" pitchFamily="34" charset="0"/>
              </a:rPr>
              <a:t>Decreto 2737 de 1989 </a:t>
            </a:r>
            <a:r>
              <a:rPr lang="es-ES" sz="1800" b="1" spc="-5">
                <a:latin typeface="Calibri" panose="020F0502020204030204" pitchFamily="34" charset="0"/>
                <a:cs typeface="Calibri" panose="020F0502020204030204" pitchFamily="34" charset="0"/>
              </a:rPr>
              <a:t>DEFENSOR DE FAMILIA:</a:t>
            </a:r>
          </a:p>
          <a:p>
            <a:pPr marL="12700" marR="5080" algn="ctr">
              <a:lnSpc>
                <a:spcPts val="2340"/>
              </a:lnSpc>
              <a:spcBef>
                <a:spcPts val="229"/>
              </a:spcBef>
              <a:tabLst>
                <a:tab pos="443865" algn="l"/>
              </a:tabLst>
            </a:pPr>
            <a:r>
              <a:rPr lang="es-ES" spc="-5">
                <a:latin typeface="Calibri" panose="020F0502020204030204" pitchFamily="34" charset="0"/>
                <a:cs typeface="Calibri" panose="020F0502020204030204" pitchFamily="34" charset="0"/>
              </a:rPr>
              <a:t>Se le otorgan funciones y competencias especificas como autoridad administrativa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7075" y="2584450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83" y="0"/>
                </a:moveTo>
                <a:lnTo>
                  <a:pt x="2929001" y="0"/>
                </a:lnTo>
                <a:lnTo>
                  <a:pt x="2929001" y="1244854"/>
                </a:lnTo>
                <a:lnTo>
                  <a:pt x="2924988" y="1289619"/>
                </a:lnTo>
                <a:lnTo>
                  <a:pt x="2913419" y="1331753"/>
                </a:lnTo>
                <a:lnTo>
                  <a:pt x="2894997" y="1370551"/>
                </a:lnTo>
                <a:lnTo>
                  <a:pt x="2870426" y="1405310"/>
                </a:lnTo>
                <a:lnTo>
                  <a:pt x="2840410" y="1435326"/>
                </a:lnTo>
                <a:lnTo>
                  <a:pt x="2805651" y="1459897"/>
                </a:lnTo>
                <a:lnTo>
                  <a:pt x="2766853" y="1478319"/>
                </a:lnTo>
                <a:lnTo>
                  <a:pt x="2724719" y="1489888"/>
                </a:lnTo>
                <a:lnTo>
                  <a:pt x="2679954" y="1493901"/>
                </a:lnTo>
                <a:lnTo>
                  <a:pt x="0" y="1493901"/>
                </a:lnTo>
                <a:lnTo>
                  <a:pt x="0" y="248920"/>
                </a:lnTo>
                <a:lnTo>
                  <a:pt x="4011" y="204192"/>
                </a:lnTo>
                <a:lnTo>
                  <a:pt x="15576" y="162088"/>
                </a:lnTo>
                <a:lnTo>
                  <a:pt x="33992" y="123312"/>
                </a:lnTo>
                <a:lnTo>
                  <a:pt x="58555" y="88568"/>
                </a:lnTo>
                <a:lnTo>
                  <a:pt x="88564" y="58562"/>
                </a:lnTo>
                <a:lnTo>
                  <a:pt x="123314" y="33998"/>
                </a:lnTo>
                <a:lnTo>
                  <a:pt x="162102" y="15580"/>
                </a:lnTo>
                <a:lnTo>
                  <a:pt x="204226" y="4012"/>
                </a:lnTo>
                <a:lnTo>
                  <a:pt x="248983" y="0"/>
                </a:lnTo>
                <a:close/>
              </a:path>
            </a:pathLst>
          </a:custGeom>
          <a:ln w="15874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906" y="4279299"/>
            <a:ext cx="2957977" cy="1740501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9001" y="0"/>
                </a:moveTo>
                <a:lnTo>
                  <a:pt x="248919" y="0"/>
                </a:lnTo>
                <a:lnTo>
                  <a:pt x="204192" y="4012"/>
                </a:lnTo>
                <a:lnTo>
                  <a:pt x="162088" y="15581"/>
                </a:lnTo>
                <a:lnTo>
                  <a:pt x="123312" y="34003"/>
                </a:lnTo>
                <a:lnTo>
                  <a:pt x="88568" y="58574"/>
                </a:lnTo>
                <a:lnTo>
                  <a:pt x="58562" y="88590"/>
                </a:lnTo>
                <a:lnTo>
                  <a:pt x="33998" y="123349"/>
                </a:lnTo>
                <a:lnTo>
                  <a:pt x="15580" y="162147"/>
                </a:lnTo>
                <a:lnTo>
                  <a:pt x="4012" y="204281"/>
                </a:lnTo>
                <a:lnTo>
                  <a:pt x="0" y="249046"/>
                </a:lnTo>
                <a:lnTo>
                  <a:pt x="0" y="1493850"/>
                </a:lnTo>
                <a:lnTo>
                  <a:pt x="2679954" y="1493850"/>
                </a:lnTo>
                <a:lnTo>
                  <a:pt x="2724719" y="1489838"/>
                </a:lnTo>
                <a:lnTo>
                  <a:pt x="2766853" y="1478273"/>
                </a:lnTo>
                <a:lnTo>
                  <a:pt x="2805651" y="1459858"/>
                </a:lnTo>
                <a:lnTo>
                  <a:pt x="2840410" y="1435295"/>
                </a:lnTo>
                <a:lnTo>
                  <a:pt x="2870426" y="1405288"/>
                </a:lnTo>
                <a:lnTo>
                  <a:pt x="2894997" y="1370539"/>
                </a:lnTo>
                <a:lnTo>
                  <a:pt x="2913419" y="1331753"/>
                </a:lnTo>
                <a:lnTo>
                  <a:pt x="2924988" y="1289632"/>
                </a:lnTo>
                <a:lnTo>
                  <a:pt x="2929001" y="1244879"/>
                </a:lnTo>
                <a:lnTo>
                  <a:pt x="292900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873" y="4389633"/>
            <a:ext cx="3013708" cy="1494156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19" y="0"/>
                </a:moveTo>
                <a:lnTo>
                  <a:pt x="2929001" y="0"/>
                </a:lnTo>
                <a:lnTo>
                  <a:pt x="2929001" y="1244879"/>
                </a:lnTo>
                <a:lnTo>
                  <a:pt x="2924988" y="1289632"/>
                </a:lnTo>
                <a:lnTo>
                  <a:pt x="2913419" y="1331753"/>
                </a:lnTo>
                <a:lnTo>
                  <a:pt x="2894997" y="1370539"/>
                </a:lnTo>
                <a:lnTo>
                  <a:pt x="2870426" y="1405288"/>
                </a:lnTo>
                <a:lnTo>
                  <a:pt x="2840410" y="1435295"/>
                </a:lnTo>
                <a:lnTo>
                  <a:pt x="2805651" y="1459858"/>
                </a:lnTo>
                <a:lnTo>
                  <a:pt x="2766853" y="1478273"/>
                </a:lnTo>
                <a:lnTo>
                  <a:pt x="2724719" y="1489838"/>
                </a:lnTo>
                <a:lnTo>
                  <a:pt x="2679954" y="1493850"/>
                </a:lnTo>
                <a:lnTo>
                  <a:pt x="0" y="1493850"/>
                </a:lnTo>
                <a:lnTo>
                  <a:pt x="0" y="249046"/>
                </a:lnTo>
                <a:lnTo>
                  <a:pt x="4012" y="204281"/>
                </a:lnTo>
                <a:lnTo>
                  <a:pt x="15580" y="162147"/>
                </a:lnTo>
                <a:lnTo>
                  <a:pt x="33998" y="123349"/>
                </a:lnTo>
                <a:lnTo>
                  <a:pt x="58562" y="88590"/>
                </a:lnTo>
                <a:lnTo>
                  <a:pt x="88568" y="58574"/>
                </a:lnTo>
                <a:lnTo>
                  <a:pt x="123312" y="34003"/>
                </a:lnTo>
                <a:lnTo>
                  <a:pt x="162088" y="15581"/>
                </a:lnTo>
                <a:lnTo>
                  <a:pt x="204192" y="4012"/>
                </a:lnTo>
                <a:lnTo>
                  <a:pt x="248919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0906" y="4498295"/>
            <a:ext cx="2957977" cy="852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Se concretan en actuaciones, administrativas, judiciales y de</a:t>
            </a:r>
          </a:p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Policía.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92421" y="2738632"/>
            <a:ext cx="2929255" cy="1494156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8874" y="0"/>
                </a:moveTo>
                <a:lnTo>
                  <a:pt x="248920" y="0"/>
                </a:lnTo>
                <a:lnTo>
                  <a:pt x="204158" y="4012"/>
                </a:lnTo>
                <a:lnTo>
                  <a:pt x="162037" y="15580"/>
                </a:lnTo>
                <a:lnTo>
                  <a:pt x="123255" y="33998"/>
                </a:lnTo>
                <a:lnTo>
                  <a:pt x="88516" y="58562"/>
                </a:lnTo>
                <a:lnTo>
                  <a:pt x="58521" y="88568"/>
                </a:lnTo>
                <a:lnTo>
                  <a:pt x="33970" y="123312"/>
                </a:lnTo>
                <a:lnTo>
                  <a:pt x="15565" y="162088"/>
                </a:lnTo>
                <a:lnTo>
                  <a:pt x="4008" y="204192"/>
                </a:lnTo>
                <a:lnTo>
                  <a:pt x="0" y="248920"/>
                </a:lnTo>
                <a:lnTo>
                  <a:pt x="0" y="1493901"/>
                </a:lnTo>
                <a:lnTo>
                  <a:pt x="2679954" y="1493901"/>
                </a:lnTo>
                <a:lnTo>
                  <a:pt x="2724681" y="1489888"/>
                </a:lnTo>
                <a:lnTo>
                  <a:pt x="2766785" y="1478319"/>
                </a:lnTo>
                <a:lnTo>
                  <a:pt x="2805561" y="1459897"/>
                </a:lnTo>
                <a:lnTo>
                  <a:pt x="2840305" y="1435326"/>
                </a:lnTo>
                <a:lnTo>
                  <a:pt x="2870311" y="1405310"/>
                </a:lnTo>
                <a:lnTo>
                  <a:pt x="2894875" y="1370551"/>
                </a:lnTo>
                <a:lnTo>
                  <a:pt x="2913293" y="1331753"/>
                </a:lnTo>
                <a:lnTo>
                  <a:pt x="2924861" y="1289619"/>
                </a:lnTo>
                <a:lnTo>
                  <a:pt x="2928874" y="124485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2421" y="2681922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20" y="0"/>
                </a:moveTo>
                <a:lnTo>
                  <a:pt x="2928874" y="0"/>
                </a:lnTo>
                <a:lnTo>
                  <a:pt x="2928874" y="1244854"/>
                </a:lnTo>
                <a:lnTo>
                  <a:pt x="2924861" y="1289619"/>
                </a:lnTo>
                <a:lnTo>
                  <a:pt x="2913293" y="1331753"/>
                </a:lnTo>
                <a:lnTo>
                  <a:pt x="2894875" y="1370551"/>
                </a:lnTo>
                <a:lnTo>
                  <a:pt x="2870311" y="1405310"/>
                </a:lnTo>
                <a:lnTo>
                  <a:pt x="2840305" y="1435326"/>
                </a:lnTo>
                <a:lnTo>
                  <a:pt x="2805561" y="1459897"/>
                </a:lnTo>
                <a:lnTo>
                  <a:pt x="2766785" y="1478319"/>
                </a:lnTo>
                <a:lnTo>
                  <a:pt x="2724681" y="1489888"/>
                </a:lnTo>
                <a:lnTo>
                  <a:pt x="2679954" y="1493901"/>
                </a:lnTo>
                <a:lnTo>
                  <a:pt x="0" y="1493901"/>
                </a:lnTo>
                <a:lnTo>
                  <a:pt x="0" y="248920"/>
                </a:lnTo>
                <a:lnTo>
                  <a:pt x="4008" y="204192"/>
                </a:lnTo>
                <a:lnTo>
                  <a:pt x="15565" y="162088"/>
                </a:lnTo>
                <a:lnTo>
                  <a:pt x="33970" y="123312"/>
                </a:lnTo>
                <a:lnTo>
                  <a:pt x="58521" y="88568"/>
                </a:lnTo>
                <a:lnTo>
                  <a:pt x="88516" y="58562"/>
                </a:lnTo>
                <a:lnTo>
                  <a:pt x="123255" y="33998"/>
                </a:lnTo>
                <a:lnTo>
                  <a:pt x="162037" y="15580"/>
                </a:lnTo>
                <a:lnTo>
                  <a:pt x="204158" y="4012"/>
                </a:lnTo>
                <a:lnTo>
                  <a:pt x="248920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35672" y="2827147"/>
            <a:ext cx="251002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O" b="1" spc="-5" dirty="0">
                <a:latin typeface="Calibri" panose="020F0502020204030204" pitchFamily="34" charset="0"/>
                <a:cs typeface="Calibri" panose="020F0502020204030204" pitchFamily="34" charset="0"/>
              </a:rPr>
              <a:t>Ley 1098 de 2006</a:t>
            </a: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b="1" spc="-5" dirty="0">
                <a:latin typeface="Calibri" panose="020F0502020204030204" pitchFamily="34" charset="0"/>
                <a:cs typeface="Calibri" panose="020F0502020204030204" pitchFamily="34" charset="0"/>
              </a:rPr>
              <a:t>DEFENSOR DE FAMILIA, </a:t>
            </a:r>
            <a:r>
              <a:rPr lang="es-CO" spc="-5" dirty="0">
                <a:latin typeface="Calibri" panose="020F0502020204030204" pitchFamily="34" charset="0"/>
                <a:cs typeface="Calibri" panose="020F0502020204030204" pitchFamily="34" charset="0"/>
              </a:rPr>
              <a:t>le otorga algunas funciones en materia de conciliación.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1759" y="4686901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8874" y="0"/>
                </a:moveTo>
                <a:lnTo>
                  <a:pt x="248920" y="0"/>
                </a:lnTo>
                <a:lnTo>
                  <a:pt x="204158" y="4012"/>
                </a:lnTo>
                <a:lnTo>
                  <a:pt x="162037" y="15580"/>
                </a:lnTo>
                <a:lnTo>
                  <a:pt x="123255" y="33998"/>
                </a:lnTo>
                <a:lnTo>
                  <a:pt x="88516" y="58562"/>
                </a:lnTo>
                <a:lnTo>
                  <a:pt x="58521" y="88568"/>
                </a:lnTo>
                <a:lnTo>
                  <a:pt x="33970" y="123312"/>
                </a:lnTo>
                <a:lnTo>
                  <a:pt x="15565" y="162088"/>
                </a:lnTo>
                <a:lnTo>
                  <a:pt x="4008" y="204192"/>
                </a:lnTo>
                <a:lnTo>
                  <a:pt x="0" y="248919"/>
                </a:lnTo>
                <a:lnTo>
                  <a:pt x="0" y="1493837"/>
                </a:lnTo>
                <a:lnTo>
                  <a:pt x="2679954" y="1493837"/>
                </a:lnTo>
                <a:lnTo>
                  <a:pt x="2724681" y="1489826"/>
                </a:lnTo>
                <a:lnTo>
                  <a:pt x="2766785" y="1478261"/>
                </a:lnTo>
                <a:lnTo>
                  <a:pt x="2805561" y="1459845"/>
                </a:lnTo>
                <a:lnTo>
                  <a:pt x="2840305" y="1435281"/>
                </a:lnTo>
                <a:lnTo>
                  <a:pt x="2870311" y="1405273"/>
                </a:lnTo>
                <a:lnTo>
                  <a:pt x="2894875" y="1370523"/>
                </a:lnTo>
                <a:lnTo>
                  <a:pt x="2913293" y="1331734"/>
                </a:lnTo>
                <a:lnTo>
                  <a:pt x="2924861" y="1289610"/>
                </a:lnTo>
                <a:lnTo>
                  <a:pt x="2928874" y="124485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pPr algn="ctr"/>
            <a:r>
              <a:rPr lang="es-CO" dirty="0"/>
              <a:t>Funciones enfocadas a la prevención, protección, garantía y restablecimiento de los derechos.</a:t>
            </a:r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411316" y="4724400"/>
            <a:ext cx="2929255" cy="1456656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20" y="0"/>
                </a:moveTo>
                <a:lnTo>
                  <a:pt x="2928874" y="0"/>
                </a:lnTo>
                <a:lnTo>
                  <a:pt x="2928874" y="1244854"/>
                </a:lnTo>
                <a:lnTo>
                  <a:pt x="2924861" y="1289610"/>
                </a:lnTo>
                <a:lnTo>
                  <a:pt x="2913293" y="1331734"/>
                </a:lnTo>
                <a:lnTo>
                  <a:pt x="2894875" y="1370523"/>
                </a:lnTo>
                <a:lnTo>
                  <a:pt x="2870311" y="1405273"/>
                </a:lnTo>
                <a:lnTo>
                  <a:pt x="2840305" y="1435281"/>
                </a:lnTo>
                <a:lnTo>
                  <a:pt x="2805561" y="1459845"/>
                </a:lnTo>
                <a:lnTo>
                  <a:pt x="2766785" y="1478261"/>
                </a:lnTo>
                <a:lnTo>
                  <a:pt x="2724681" y="1489826"/>
                </a:lnTo>
                <a:lnTo>
                  <a:pt x="2679954" y="1493837"/>
                </a:lnTo>
                <a:lnTo>
                  <a:pt x="0" y="1493837"/>
                </a:lnTo>
                <a:lnTo>
                  <a:pt x="0" y="248919"/>
                </a:lnTo>
                <a:lnTo>
                  <a:pt x="4008" y="204192"/>
                </a:lnTo>
                <a:lnTo>
                  <a:pt x="15565" y="162088"/>
                </a:lnTo>
                <a:lnTo>
                  <a:pt x="33970" y="123312"/>
                </a:lnTo>
                <a:lnTo>
                  <a:pt x="58521" y="88568"/>
                </a:lnTo>
                <a:lnTo>
                  <a:pt x="88516" y="58562"/>
                </a:lnTo>
                <a:lnTo>
                  <a:pt x="123255" y="33998"/>
                </a:lnTo>
                <a:lnTo>
                  <a:pt x="162037" y="15580"/>
                </a:lnTo>
                <a:lnTo>
                  <a:pt x="204158" y="4012"/>
                </a:lnTo>
                <a:lnTo>
                  <a:pt x="248920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25277" y="2293073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8552" y="40347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7677" y="2232748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15196" y="4647038"/>
            <a:ext cx="475488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50662" y="396138"/>
            <a:ext cx="747572" cy="110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omisarías y defensorías de familia | Gerencie.com">
            <a:extLst>
              <a:ext uri="{FF2B5EF4-FFF2-40B4-BE49-F238E27FC236}">
                <a16:creationId xmlns:a16="http://schemas.microsoft.com/office/drawing/2014/main" id="{6AF461B6-8395-D724-7B3C-6B1F64FB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66" y="229307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echa izquierda - Iconos gratis de flechas">
            <a:extLst>
              <a:ext uri="{FF2B5EF4-FFF2-40B4-BE49-F238E27FC236}">
                <a16:creationId xmlns:a16="http://schemas.microsoft.com/office/drawing/2014/main" id="{1BA2ABD4-5CC0-5BB4-D728-0D0BABB2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17" y="4936857"/>
            <a:ext cx="160089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05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4677" y="127571"/>
            <a:ext cx="765062" cy="89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0" y="1259789"/>
            <a:ext cx="8517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2800" b="1" dirty="0">
                <a:latin typeface="Segoe UI Symbol"/>
                <a:cs typeface="Segoe UI Symbol"/>
              </a:rPr>
              <a:t>Representación de NNA en actuaciones Judiciales</a:t>
            </a:r>
            <a:r>
              <a:rPr lang="es-CO" sz="2800" dirty="0">
                <a:latin typeface="Segoe UI Symbol"/>
                <a:cs typeface="Segoe UI Symbol"/>
              </a:rPr>
              <a:t>: </a:t>
            </a:r>
            <a:endParaRPr sz="2800" dirty="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4315" y="2293613"/>
            <a:ext cx="2072756" cy="3340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40482" y="3285261"/>
            <a:ext cx="1659889" cy="11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 algn="ctr">
              <a:lnSpc>
                <a:spcPct val="138400"/>
              </a:lnSpc>
              <a:spcBef>
                <a:spcPts val="100"/>
              </a:spcBef>
            </a:pPr>
            <a:r>
              <a:rPr lang="es-CO" sz="1900" b="1" dirty="0">
                <a:solidFill>
                  <a:schemeClr val="bg2">
                    <a:lumMod val="25000"/>
                  </a:schemeClr>
                </a:solidFill>
                <a:latin typeface="Segoe UI Symbol"/>
                <a:cs typeface="Segoe UI Symbol"/>
              </a:rPr>
              <a:t>Cuando carezcan de representante</a:t>
            </a:r>
            <a:endParaRPr sz="1900" b="1" dirty="0">
              <a:solidFill>
                <a:schemeClr val="bg2">
                  <a:lumMod val="25000"/>
                </a:schemeClr>
              </a:solidFill>
              <a:latin typeface="Segoe UI Symbol"/>
              <a:cs typeface="Segoe UI 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8798" y="2359145"/>
            <a:ext cx="2069615" cy="3340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12481" y="3251927"/>
            <a:ext cx="1660525" cy="1234312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lang="es-MX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Sea el agente de la amenaza o vulneración de derechos</a:t>
            </a:r>
            <a:endParaRPr sz="1900" b="1" dirty="0">
              <a:solidFill>
                <a:schemeClr val="accent4">
                  <a:lumMod val="75000"/>
                </a:schemeClr>
              </a:solidFill>
              <a:latin typeface="Segoe UI Symbol"/>
              <a:cs typeface="Segoe UI 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5884" y="1818132"/>
            <a:ext cx="3104388" cy="998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3023" y="5105400"/>
            <a:ext cx="3066287" cy="1155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92370" y="2783839"/>
            <a:ext cx="1932305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Symbol"/>
                <a:cs typeface="Segoe UI Symbol"/>
              </a:rPr>
              <a:t>Cuando el representante se encuentre ausente o incapacitado</a:t>
            </a:r>
            <a:endParaRPr sz="2000" b="1" dirty="0">
              <a:solidFill>
                <a:schemeClr val="tx2">
                  <a:lumMod val="60000"/>
                  <a:lumOff val="40000"/>
                </a:schemeClr>
              </a:solidFill>
              <a:latin typeface="Segoe UI Symbol"/>
              <a:cs typeface="Segoe UI Symbol"/>
            </a:endParaRPr>
          </a:p>
        </p:txBody>
      </p:sp>
      <p:pic>
        <p:nvPicPr>
          <p:cNvPr id="12" name="Picture 2" descr="Funciones del Defensor de familia en Colombia">
            <a:extLst>
              <a:ext uri="{FF2B5EF4-FFF2-40B4-BE49-F238E27FC236}">
                <a16:creationId xmlns:a16="http://schemas.microsoft.com/office/drawing/2014/main" id="{5B39BB06-7ABE-8E14-0824-C8102FC9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02" y="4503994"/>
            <a:ext cx="2403738" cy="13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6400800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0" y="457200"/>
                </a:moveTo>
                <a:lnTo>
                  <a:pt x="12188825" y="457200"/>
                </a:lnTo>
                <a:lnTo>
                  <a:pt x="12188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B5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509" y="662914"/>
            <a:ext cx="857280" cy="119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688" y="1999462"/>
            <a:ext cx="3994424" cy="27081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606" y="2798190"/>
            <a:ext cx="2981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latin typeface="Calibri"/>
                <a:cs typeface="Calibri"/>
              </a:rPr>
              <a:t>Artículo 55 C.G. del P.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DC194D-62CE-9B48-732A-743978BDFC92}"/>
              </a:ext>
            </a:extLst>
          </p:cNvPr>
          <p:cNvSpPr txBox="1"/>
          <p:nvPr/>
        </p:nvSpPr>
        <p:spPr>
          <a:xfrm>
            <a:off x="5334000" y="1861065"/>
            <a:ext cx="38135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“Cuando un incapaz haya de comparecer a un proceso en que no deba intervenir el defensor de familia y carezca de representante legal por cualquier causa o tenga conflicto de intereses con este, el juez le designará curador ad </a:t>
            </a:r>
            <a:r>
              <a:rPr lang="es-ES" sz="2000" dirty="0" err="1"/>
              <a:t>lítem</a:t>
            </a:r>
            <a:r>
              <a:rPr lang="es-ES" sz="2000" dirty="0"/>
              <a:t>, a petición del Ministerio Público, de uno de los parientes o de oficio…” STC 20071 DE 2007.</a:t>
            </a:r>
            <a:endParaRPr lang="es-CO" sz="2000" dirty="0"/>
          </a:p>
        </p:txBody>
      </p:sp>
      <p:pic>
        <p:nvPicPr>
          <p:cNvPr id="10" name="Picture 2" descr="Funciones del Defensor de familia en Colombia">
            <a:extLst>
              <a:ext uri="{FF2B5EF4-FFF2-40B4-BE49-F238E27FC236}">
                <a16:creationId xmlns:a16="http://schemas.microsoft.com/office/drawing/2014/main" id="{95F43D6E-F07F-3123-C670-262FD036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02" y="4503994"/>
            <a:ext cx="2403738" cy="13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452" y="4364227"/>
            <a:ext cx="71983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1679575" algn="l"/>
              </a:tabLst>
            </a:pPr>
            <a:r>
              <a:rPr lang="es-CO" sz="2000" b="1" dirty="0">
                <a:latin typeface="Century Gothic"/>
                <a:cs typeface="Century Gothic"/>
              </a:rPr>
              <a:t>Sentencia T-844 de 2011- </a:t>
            </a:r>
            <a:r>
              <a:rPr lang="es-CO" sz="2000" dirty="0">
                <a:latin typeface="Century Gothic"/>
                <a:cs typeface="Century Gothic"/>
              </a:rPr>
              <a:t>Obligación de adelantar conciliaciones extrajudiciales y presentar demandas 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707" y="141668"/>
            <a:ext cx="2207895" cy="898964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lang="es-CO" sz="2800" spc="-5" dirty="0">
                <a:solidFill>
                  <a:schemeClr val="bg1"/>
                </a:solidFill>
              </a:rPr>
              <a:t>Aspectos Adicionales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211632" y="1188212"/>
            <a:ext cx="320611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2000" dirty="0">
                <a:latin typeface="Century Gothic"/>
                <a:cs typeface="Century Gothic"/>
              </a:rPr>
              <a:t>Tener en cuenta art. 98 del C.I.A., competencia subsidiaria de las Comisarías de Familia, concordante con art. 13 parágrafo 1° ley 2126 de 2021.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0828" y="160782"/>
            <a:ext cx="5805170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ES_tradnl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STC1824-2020 M.P. Octavio Tejeiro Duque: </a:t>
            </a:r>
            <a:r>
              <a:rPr lang="es-ES_tradnl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 deber de interpretar la demanda cuando la presente un Defensor de Familia.</a:t>
            </a:r>
          </a:p>
          <a:p>
            <a:pPr marL="12700" marR="5080">
              <a:spcBef>
                <a:spcPts val="100"/>
              </a:spcBef>
            </a:pPr>
            <a:r>
              <a:rPr lang="es-ES_tradnl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T-494 de 2005</a:t>
            </a:r>
            <a:r>
              <a:rPr lang="es-ES_tradnl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M.P. Rodrigo Escobar Gil. Legitimación del Defensor de Familia para interponer tutelas, así los menores tengan representantes legales. 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24534" y="973670"/>
            <a:ext cx="712105" cy="70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5204" y="3808438"/>
            <a:ext cx="736244" cy="703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3190" y="28041"/>
            <a:ext cx="601038" cy="574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9689" y="2355341"/>
            <a:ext cx="2179955" cy="1921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732" y="31661"/>
            <a:ext cx="602101" cy="812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2339" y="3626053"/>
            <a:ext cx="2103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solidFill>
                  <a:srgbClr val="252525"/>
                </a:solidFill>
                <a:latin typeface="Calibri Light"/>
                <a:cs typeface="Calibri Light"/>
              </a:rPr>
              <a:t>G</a:t>
            </a:r>
            <a:r>
              <a:rPr sz="4800" spc="-85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4800" spc="-114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4800" spc="-100" dirty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sz="4800" spc="-70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4800" spc="-114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4800" dirty="0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952" y="744084"/>
            <a:ext cx="1164398" cy="17088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05396" y="4558360"/>
            <a:ext cx="49968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 Light"/>
                <a:cs typeface="Calibri Light"/>
              </a:rPr>
              <a:t>Procuraduría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Delegada</a:t>
            </a:r>
            <a:r>
              <a:rPr sz="1800" spc="-1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para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la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Defensa</a:t>
            </a:r>
            <a:r>
              <a:rPr sz="1800" spc="-10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5" dirty="0">
                <a:latin typeface="Calibri Light"/>
                <a:cs typeface="Calibri Light"/>
              </a:rPr>
              <a:t>los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Derechos</a:t>
            </a:r>
            <a:endParaRPr sz="1800">
              <a:latin typeface="Calibri Light"/>
              <a:cs typeface="Calibri Light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 Light"/>
                <a:cs typeface="Calibri Light"/>
              </a:rPr>
              <a:t>de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Infancia,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Adolescencia,</a:t>
            </a:r>
            <a:r>
              <a:rPr sz="1800" spc="-8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Familia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5" dirty="0">
                <a:latin typeface="Calibri Light"/>
                <a:cs typeface="Calibri Light"/>
              </a:rPr>
              <a:t>las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Mujeres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1026" name="Picture 2" descr="Familia de dibujos animados png | Klipartz">
            <a:extLst>
              <a:ext uri="{FF2B5EF4-FFF2-40B4-BE49-F238E27FC236}">
                <a16:creationId xmlns:a16="http://schemas.microsoft.com/office/drawing/2014/main" id="{A619AF82-48AA-6ABD-0333-D4971235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42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675" y="458851"/>
            <a:ext cx="2929255" cy="1883849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40259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3170"/>
              </a:spcBef>
            </a:pPr>
            <a:r>
              <a:rPr lang="es-CO"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DESARROLLO LEGAL DE LAS COMISARIAS DE FAMILIA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27546" y="536356"/>
            <a:ext cx="3028950" cy="1672175"/>
          </a:xfrm>
          <a:custGeom>
            <a:avLst/>
            <a:gdLst/>
            <a:ahLst/>
            <a:cxnLst/>
            <a:rect l="l" t="t" r="r" b="b"/>
            <a:pathLst>
              <a:path w="2929254" h="1495425">
                <a:moveTo>
                  <a:pt x="2928874" y="0"/>
                </a:moveTo>
                <a:lnTo>
                  <a:pt x="249174" y="0"/>
                </a:lnTo>
                <a:lnTo>
                  <a:pt x="204370" y="4012"/>
                </a:lnTo>
                <a:lnTo>
                  <a:pt x="162207" y="15582"/>
                </a:lnTo>
                <a:lnTo>
                  <a:pt x="123387" y="34007"/>
                </a:lnTo>
                <a:lnTo>
                  <a:pt x="88612" y="58585"/>
                </a:lnTo>
                <a:lnTo>
                  <a:pt x="58585" y="88612"/>
                </a:lnTo>
                <a:lnTo>
                  <a:pt x="34007" y="123387"/>
                </a:lnTo>
                <a:lnTo>
                  <a:pt x="15582" y="162207"/>
                </a:lnTo>
                <a:lnTo>
                  <a:pt x="4012" y="204370"/>
                </a:lnTo>
                <a:lnTo>
                  <a:pt x="0" y="249174"/>
                </a:lnTo>
                <a:lnTo>
                  <a:pt x="0" y="1495425"/>
                </a:lnTo>
                <a:lnTo>
                  <a:pt x="2679573" y="1495425"/>
                </a:lnTo>
                <a:lnTo>
                  <a:pt x="2724380" y="1491407"/>
                </a:lnTo>
                <a:lnTo>
                  <a:pt x="2766555" y="1479826"/>
                </a:lnTo>
                <a:lnTo>
                  <a:pt x="2805392" y="1461384"/>
                </a:lnTo>
                <a:lnTo>
                  <a:pt x="2840187" y="1436786"/>
                </a:lnTo>
                <a:lnTo>
                  <a:pt x="2870235" y="1406738"/>
                </a:lnTo>
                <a:lnTo>
                  <a:pt x="2894833" y="1371943"/>
                </a:lnTo>
                <a:lnTo>
                  <a:pt x="2913275" y="1333106"/>
                </a:lnTo>
                <a:lnTo>
                  <a:pt x="2924856" y="1290931"/>
                </a:lnTo>
                <a:lnTo>
                  <a:pt x="2928874" y="124612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7546" y="585304"/>
            <a:ext cx="2929255" cy="1495425"/>
          </a:xfrm>
          <a:custGeom>
            <a:avLst/>
            <a:gdLst/>
            <a:ahLst/>
            <a:cxnLst/>
            <a:rect l="l" t="t" r="r" b="b"/>
            <a:pathLst>
              <a:path w="2929254" h="1495425">
                <a:moveTo>
                  <a:pt x="249174" y="0"/>
                </a:moveTo>
                <a:lnTo>
                  <a:pt x="2928874" y="0"/>
                </a:lnTo>
                <a:lnTo>
                  <a:pt x="2928874" y="1246124"/>
                </a:lnTo>
                <a:lnTo>
                  <a:pt x="2924856" y="1290931"/>
                </a:lnTo>
                <a:lnTo>
                  <a:pt x="2913275" y="1333106"/>
                </a:lnTo>
                <a:lnTo>
                  <a:pt x="2894833" y="1371943"/>
                </a:lnTo>
                <a:lnTo>
                  <a:pt x="2870235" y="1406738"/>
                </a:lnTo>
                <a:lnTo>
                  <a:pt x="2840187" y="1436786"/>
                </a:lnTo>
                <a:lnTo>
                  <a:pt x="2805392" y="1461384"/>
                </a:lnTo>
                <a:lnTo>
                  <a:pt x="2766555" y="1479826"/>
                </a:lnTo>
                <a:lnTo>
                  <a:pt x="2724380" y="1491407"/>
                </a:lnTo>
                <a:lnTo>
                  <a:pt x="2679573" y="1495425"/>
                </a:lnTo>
                <a:lnTo>
                  <a:pt x="0" y="1495425"/>
                </a:lnTo>
                <a:lnTo>
                  <a:pt x="0" y="249174"/>
                </a:lnTo>
                <a:lnTo>
                  <a:pt x="4012" y="204370"/>
                </a:lnTo>
                <a:lnTo>
                  <a:pt x="15582" y="162207"/>
                </a:lnTo>
                <a:lnTo>
                  <a:pt x="34007" y="123387"/>
                </a:lnTo>
                <a:lnTo>
                  <a:pt x="58585" y="88612"/>
                </a:lnTo>
                <a:lnTo>
                  <a:pt x="88612" y="58585"/>
                </a:lnTo>
                <a:lnTo>
                  <a:pt x="123387" y="34007"/>
                </a:lnTo>
                <a:lnTo>
                  <a:pt x="162207" y="15582"/>
                </a:lnTo>
                <a:lnTo>
                  <a:pt x="204370" y="4012"/>
                </a:lnTo>
                <a:lnTo>
                  <a:pt x="249174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18998" y="630209"/>
            <a:ext cx="2546350" cy="9301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5"/>
              </a:spcBef>
            </a:pPr>
            <a:r>
              <a:rPr lang="es-CO" sz="2000" dirty="0">
                <a:solidFill>
                  <a:srgbClr val="000000"/>
                </a:solidFill>
              </a:rPr>
              <a:t>Decreto 2727 de 1989</a:t>
            </a:r>
            <a:br>
              <a:rPr lang="es-CO" sz="2000" dirty="0">
                <a:solidFill>
                  <a:srgbClr val="000000"/>
                </a:solidFill>
              </a:rPr>
            </a:br>
            <a:r>
              <a:rPr lang="es-CO" sz="2000" dirty="0">
                <a:solidFill>
                  <a:srgbClr val="000000"/>
                </a:solidFill>
              </a:rPr>
              <a:t>Crea la figura y le asigna funciones policivas </a:t>
            </a:r>
            <a:endParaRPr sz="2000" b="1" dirty="0"/>
          </a:p>
        </p:txBody>
      </p:sp>
      <p:sp>
        <p:nvSpPr>
          <p:cNvPr id="6" name="object 6"/>
          <p:cNvSpPr/>
          <p:nvPr/>
        </p:nvSpPr>
        <p:spPr>
          <a:xfrm>
            <a:off x="727075" y="3768223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9001" y="0"/>
                </a:moveTo>
                <a:lnTo>
                  <a:pt x="248983" y="0"/>
                </a:lnTo>
                <a:lnTo>
                  <a:pt x="204226" y="4012"/>
                </a:lnTo>
                <a:lnTo>
                  <a:pt x="162102" y="15580"/>
                </a:lnTo>
                <a:lnTo>
                  <a:pt x="123314" y="33998"/>
                </a:lnTo>
                <a:lnTo>
                  <a:pt x="88564" y="58562"/>
                </a:lnTo>
                <a:lnTo>
                  <a:pt x="58555" y="88568"/>
                </a:lnTo>
                <a:lnTo>
                  <a:pt x="33992" y="123312"/>
                </a:lnTo>
                <a:lnTo>
                  <a:pt x="15576" y="162088"/>
                </a:lnTo>
                <a:lnTo>
                  <a:pt x="4011" y="204192"/>
                </a:lnTo>
                <a:lnTo>
                  <a:pt x="0" y="248920"/>
                </a:lnTo>
                <a:lnTo>
                  <a:pt x="0" y="1493901"/>
                </a:lnTo>
                <a:lnTo>
                  <a:pt x="2679954" y="1493901"/>
                </a:lnTo>
                <a:lnTo>
                  <a:pt x="2724719" y="1489888"/>
                </a:lnTo>
                <a:lnTo>
                  <a:pt x="2766853" y="1478319"/>
                </a:lnTo>
                <a:lnTo>
                  <a:pt x="2805651" y="1459897"/>
                </a:lnTo>
                <a:lnTo>
                  <a:pt x="2840410" y="1435326"/>
                </a:lnTo>
                <a:lnTo>
                  <a:pt x="2870426" y="1405310"/>
                </a:lnTo>
                <a:lnTo>
                  <a:pt x="2894997" y="1370551"/>
                </a:lnTo>
                <a:lnTo>
                  <a:pt x="2913419" y="1331753"/>
                </a:lnTo>
                <a:lnTo>
                  <a:pt x="2924988" y="1289619"/>
                </a:lnTo>
                <a:lnTo>
                  <a:pt x="2929001" y="1244854"/>
                </a:lnTo>
                <a:lnTo>
                  <a:pt x="2929001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endParaRPr lang="es-CO" dirty="0"/>
          </a:p>
          <a:p>
            <a:pPr algn="ctr"/>
            <a:r>
              <a:rPr lang="es-CO" dirty="0"/>
              <a:t>Ley 2126 de 2021 que propende por el fortalecimiento de las Comisarías de Familia </a:t>
            </a:r>
          </a:p>
        </p:txBody>
      </p:sp>
      <p:sp>
        <p:nvSpPr>
          <p:cNvPr id="7" name="object 7"/>
          <p:cNvSpPr/>
          <p:nvPr/>
        </p:nvSpPr>
        <p:spPr>
          <a:xfrm>
            <a:off x="727075" y="3807548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83" y="0"/>
                </a:moveTo>
                <a:lnTo>
                  <a:pt x="2929001" y="0"/>
                </a:lnTo>
                <a:lnTo>
                  <a:pt x="2929001" y="1244854"/>
                </a:lnTo>
                <a:lnTo>
                  <a:pt x="2924988" y="1289619"/>
                </a:lnTo>
                <a:lnTo>
                  <a:pt x="2913419" y="1331753"/>
                </a:lnTo>
                <a:lnTo>
                  <a:pt x="2894997" y="1370551"/>
                </a:lnTo>
                <a:lnTo>
                  <a:pt x="2870426" y="1405310"/>
                </a:lnTo>
                <a:lnTo>
                  <a:pt x="2840410" y="1435326"/>
                </a:lnTo>
                <a:lnTo>
                  <a:pt x="2805651" y="1459897"/>
                </a:lnTo>
                <a:lnTo>
                  <a:pt x="2766853" y="1478319"/>
                </a:lnTo>
                <a:lnTo>
                  <a:pt x="2724719" y="1489888"/>
                </a:lnTo>
                <a:lnTo>
                  <a:pt x="2679954" y="1493901"/>
                </a:lnTo>
                <a:lnTo>
                  <a:pt x="0" y="1493901"/>
                </a:lnTo>
                <a:lnTo>
                  <a:pt x="0" y="248920"/>
                </a:lnTo>
                <a:lnTo>
                  <a:pt x="4011" y="204192"/>
                </a:lnTo>
                <a:lnTo>
                  <a:pt x="15576" y="162088"/>
                </a:lnTo>
                <a:lnTo>
                  <a:pt x="33992" y="123312"/>
                </a:lnTo>
                <a:lnTo>
                  <a:pt x="58555" y="88568"/>
                </a:lnTo>
                <a:lnTo>
                  <a:pt x="88564" y="58562"/>
                </a:lnTo>
                <a:lnTo>
                  <a:pt x="123314" y="33998"/>
                </a:lnTo>
                <a:lnTo>
                  <a:pt x="162102" y="15580"/>
                </a:lnTo>
                <a:lnTo>
                  <a:pt x="204226" y="4012"/>
                </a:lnTo>
                <a:lnTo>
                  <a:pt x="248983" y="0"/>
                </a:lnTo>
                <a:close/>
              </a:path>
            </a:pathLst>
          </a:custGeom>
          <a:ln w="15874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1316" y="4105837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928874" y="0"/>
                </a:moveTo>
                <a:lnTo>
                  <a:pt x="248920" y="0"/>
                </a:lnTo>
                <a:lnTo>
                  <a:pt x="204158" y="4012"/>
                </a:lnTo>
                <a:lnTo>
                  <a:pt x="162037" y="15580"/>
                </a:lnTo>
                <a:lnTo>
                  <a:pt x="123255" y="33998"/>
                </a:lnTo>
                <a:lnTo>
                  <a:pt x="88516" y="58562"/>
                </a:lnTo>
                <a:lnTo>
                  <a:pt x="58521" y="88568"/>
                </a:lnTo>
                <a:lnTo>
                  <a:pt x="33970" y="123312"/>
                </a:lnTo>
                <a:lnTo>
                  <a:pt x="15565" y="162088"/>
                </a:lnTo>
                <a:lnTo>
                  <a:pt x="4008" y="204192"/>
                </a:lnTo>
                <a:lnTo>
                  <a:pt x="0" y="248919"/>
                </a:lnTo>
                <a:lnTo>
                  <a:pt x="0" y="1493837"/>
                </a:lnTo>
                <a:lnTo>
                  <a:pt x="2679954" y="1493837"/>
                </a:lnTo>
                <a:lnTo>
                  <a:pt x="2724681" y="1489826"/>
                </a:lnTo>
                <a:lnTo>
                  <a:pt x="2766785" y="1478261"/>
                </a:lnTo>
                <a:lnTo>
                  <a:pt x="2805561" y="1459845"/>
                </a:lnTo>
                <a:lnTo>
                  <a:pt x="2840305" y="1435281"/>
                </a:lnTo>
                <a:lnTo>
                  <a:pt x="2870311" y="1405273"/>
                </a:lnTo>
                <a:lnTo>
                  <a:pt x="2894875" y="1370523"/>
                </a:lnTo>
                <a:lnTo>
                  <a:pt x="2913293" y="1331734"/>
                </a:lnTo>
                <a:lnTo>
                  <a:pt x="2924861" y="1289610"/>
                </a:lnTo>
                <a:lnTo>
                  <a:pt x="2928874" y="1244854"/>
                </a:lnTo>
                <a:lnTo>
                  <a:pt x="2928874" y="0"/>
                </a:lnTo>
                <a:close/>
              </a:path>
            </a:pathLst>
          </a:custGeom>
          <a:solidFill>
            <a:srgbClr val="E2DFF7"/>
          </a:solidFill>
        </p:spPr>
        <p:txBody>
          <a:bodyPr wrap="square" lIns="0" tIns="0" rIns="0" bIns="0" rtlCol="0"/>
          <a:lstStyle/>
          <a:p>
            <a:r>
              <a:rPr lang="es-CO" dirty="0"/>
              <a:t>Ley 1098 de 2006</a:t>
            </a:r>
          </a:p>
          <a:p>
            <a:r>
              <a:rPr lang="es-CO" dirty="0"/>
              <a:t>Que les adscribe competencias especificas y consagra la competencia subsidiaria.</a:t>
            </a:r>
          </a:p>
        </p:txBody>
      </p:sp>
      <p:sp>
        <p:nvSpPr>
          <p:cNvPr id="16" name="object 16"/>
          <p:cNvSpPr/>
          <p:nvPr/>
        </p:nvSpPr>
        <p:spPr>
          <a:xfrm>
            <a:off x="6427851" y="4078606"/>
            <a:ext cx="2929255" cy="1494155"/>
          </a:xfrm>
          <a:custGeom>
            <a:avLst/>
            <a:gdLst/>
            <a:ahLst/>
            <a:cxnLst/>
            <a:rect l="l" t="t" r="r" b="b"/>
            <a:pathLst>
              <a:path w="2929254" h="1494154">
                <a:moveTo>
                  <a:pt x="248920" y="0"/>
                </a:moveTo>
                <a:lnTo>
                  <a:pt x="2928874" y="0"/>
                </a:lnTo>
                <a:lnTo>
                  <a:pt x="2928874" y="1244854"/>
                </a:lnTo>
                <a:lnTo>
                  <a:pt x="2924861" y="1289610"/>
                </a:lnTo>
                <a:lnTo>
                  <a:pt x="2913293" y="1331734"/>
                </a:lnTo>
                <a:lnTo>
                  <a:pt x="2894875" y="1370523"/>
                </a:lnTo>
                <a:lnTo>
                  <a:pt x="2870311" y="1405273"/>
                </a:lnTo>
                <a:lnTo>
                  <a:pt x="2840305" y="1435281"/>
                </a:lnTo>
                <a:lnTo>
                  <a:pt x="2805561" y="1459845"/>
                </a:lnTo>
                <a:lnTo>
                  <a:pt x="2766785" y="1478261"/>
                </a:lnTo>
                <a:lnTo>
                  <a:pt x="2724681" y="1489826"/>
                </a:lnTo>
                <a:lnTo>
                  <a:pt x="2679954" y="1493837"/>
                </a:lnTo>
                <a:lnTo>
                  <a:pt x="0" y="1493837"/>
                </a:lnTo>
                <a:lnTo>
                  <a:pt x="0" y="248919"/>
                </a:lnTo>
                <a:lnTo>
                  <a:pt x="4008" y="204192"/>
                </a:lnTo>
                <a:lnTo>
                  <a:pt x="15565" y="162088"/>
                </a:lnTo>
                <a:lnTo>
                  <a:pt x="33970" y="123312"/>
                </a:lnTo>
                <a:lnTo>
                  <a:pt x="58521" y="88568"/>
                </a:lnTo>
                <a:lnTo>
                  <a:pt x="88516" y="58562"/>
                </a:lnTo>
                <a:lnTo>
                  <a:pt x="123255" y="33998"/>
                </a:lnTo>
                <a:lnTo>
                  <a:pt x="162037" y="15580"/>
                </a:lnTo>
                <a:lnTo>
                  <a:pt x="204158" y="4012"/>
                </a:lnTo>
                <a:lnTo>
                  <a:pt x="248920" y="0"/>
                </a:lnTo>
                <a:close/>
              </a:path>
            </a:pathLst>
          </a:custGeom>
          <a:ln w="15875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8552" y="40347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4743" y="3652459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88552" y="4640922"/>
            <a:ext cx="736244" cy="7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50662" y="396138"/>
            <a:ext cx="747572" cy="110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omisarías y defensorías de familia | Gerencie.com">
            <a:extLst>
              <a:ext uri="{FF2B5EF4-FFF2-40B4-BE49-F238E27FC236}">
                <a16:creationId xmlns:a16="http://schemas.microsoft.com/office/drawing/2014/main" id="{6AF461B6-8395-D724-7B3C-6B1F64FB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66" y="229307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1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6400800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0" y="457200"/>
                </a:moveTo>
                <a:lnTo>
                  <a:pt x="12188825" y="457200"/>
                </a:lnTo>
                <a:lnTo>
                  <a:pt x="12188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B5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509" y="662914"/>
            <a:ext cx="857280" cy="119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688" y="1999462"/>
            <a:ext cx="3994424" cy="2708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606" y="2798190"/>
            <a:ext cx="29813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2400" b="1" dirty="0">
                <a:solidFill>
                  <a:schemeClr val="bg1"/>
                </a:solidFill>
                <a:latin typeface="Calibri"/>
                <a:cs typeface="Calibri"/>
              </a:rPr>
              <a:t>NATURALEZA JURIDICA DEL DEFENSOR DE FAMILIA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3112" y="747433"/>
            <a:ext cx="4774688" cy="4586512"/>
          </a:xfrm>
          <a:prstGeom prst="rect">
            <a:avLst/>
          </a:prstGeom>
          <a:ln w="15875">
            <a:solidFill>
              <a:srgbClr val="755D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lvl="1">
              <a:spcBef>
                <a:spcPts val="55"/>
              </a:spcBef>
            </a:pPr>
            <a:endParaRPr lang="es-CO" sz="1800" kern="100" dirty="0">
              <a:solidFill>
                <a:srgbClr val="000000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55"/>
              </a:spcBef>
            </a:pPr>
            <a:r>
              <a:rPr lang="es-CO" sz="18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artículo </a:t>
            </a:r>
            <a:r>
              <a:rPr lang="es-CO" sz="2000" b="1" kern="1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79</a:t>
            </a:r>
            <a:r>
              <a:rPr lang="es-CO" sz="1800" kern="1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 Código de Infancia y Adolescencia define a las defensorías de familia, y como cabeza de ella al defensor de familia, como dependencias del Instituto Colombiano de Bienestar Familiar de naturaleza multidisciplinaria, encargadas de prevenir, garantizar y restablecer los derechos de los niños, niñas y adolescentes, las cuales cuentan con equipos técnicos interdisciplinarios integrados, por lo menos, por un psicólogo, un trabajador social y un nutricionista.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</p:txBody>
      </p:sp>
      <p:pic>
        <p:nvPicPr>
          <p:cNvPr id="11" name="Imagen 10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B8B9035-F259-3153-2CA3-E8A5A21E8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98" y="4816765"/>
            <a:ext cx="257175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102735" cy="6858000"/>
            <a:chOff x="0" y="0"/>
            <a:chExt cx="4102735" cy="6858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4051300" cy="6858000"/>
            </a:xfrm>
            <a:custGeom>
              <a:avLst/>
              <a:gdLst/>
              <a:ahLst/>
              <a:cxnLst/>
              <a:rect l="l" t="t" r="r" b="b"/>
              <a:pathLst>
                <a:path w="4051300" h="6858000">
                  <a:moveTo>
                    <a:pt x="40507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0791" y="6858000"/>
                  </a:lnTo>
                  <a:lnTo>
                    <a:pt x="40507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38600" y="0"/>
              <a:ext cx="64135" cy="6858000"/>
            </a:xfrm>
            <a:custGeom>
              <a:avLst/>
              <a:gdLst/>
              <a:ahLst/>
              <a:cxnLst/>
              <a:rect l="l" t="t" r="r" b="b"/>
              <a:pathLst>
                <a:path w="64135" h="6858000">
                  <a:moveTo>
                    <a:pt x="64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8" y="6858000"/>
                  </a:lnTo>
                  <a:lnTo>
                    <a:pt x="640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987374"/>
            <a:ext cx="2780665" cy="57586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ts val="3665"/>
              </a:lnSpc>
            </a:pPr>
            <a:endParaRPr lang="es-ES" sz="3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395852"/>
            <a:ext cx="2956560" cy="31931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30"/>
              </a:spcBef>
            </a:pPr>
            <a:endParaRPr lang="es-ES"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111" y="4645479"/>
            <a:ext cx="2328672" cy="127645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 rot="10800000" flipV="1">
            <a:off x="5468621" y="2163583"/>
            <a:ext cx="5351777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es-CO" sz="2800" spc="-10" dirty="0">
                <a:latin typeface="Calibri"/>
                <a:cs typeface="Calibri"/>
              </a:rPr>
              <a:t>PREVENCIÓN</a:t>
            </a:r>
            <a:endParaRPr lang="es-CO" sz="2800" spc="15" dirty="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es-CO" sz="2800" spc="15" dirty="0">
                <a:latin typeface="Calibri"/>
                <a:cs typeface="Calibri"/>
              </a:rPr>
              <a:t>PROTECCIÓN</a:t>
            </a: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es-CO" sz="2800" dirty="0">
                <a:latin typeface="Calibri"/>
                <a:cs typeface="Calibri"/>
              </a:rPr>
              <a:t>GARANTÍA DE DERECHOS</a:t>
            </a: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es-CO" sz="2800" dirty="0">
                <a:latin typeface="Calibri"/>
                <a:cs typeface="Calibri"/>
              </a:rPr>
              <a:t>RESTABLECIMIENTO DE DERECHOS 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3103" y="5096255"/>
            <a:ext cx="1383792" cy="125577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8D2D18-8A81-3117-E635-D33C1E8B6CAB}"/>
              </a:ext>
            </a:extLst>
          </p:cNvPr>
          <p:cNvSpPr txBox="1"/>
          <p:nvPr/>
        </p:nvSpPr>
        <p:spPr>
          <a:xfrm>
            <a:off x="-24383" y="2088946"/>
            <a:ext cx="4051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Servidor público que principalmente debe velar por el interés superior de los niños, niñas y adolescentes, enfocando su acción en 4 aspec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tos:</a:t>
            </a:r>
            <a:endParaRPr lang="es-C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102735" cy="6858000"/>
            <a:chOff x="0" y="0"/>
            <a:chExt cx="4102735" cy="6858000"/>
          </a:xfrm>
          <a:solidFill>
            <a:schemeClr val="accent5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4051300" cy="6858000"/>
            </a:xfrm>
            <a:custGeom>
              <a:avLst/>
              <a:gdLst/>
              <a:ahLst/>
              <a:cxnLst/>
              <a:rect l="l" t="t" r="r" b="b"/>
              <a:pathLst>
                <a:path w="4051300" h="6858000">
                  <a:moveTo>
                    <a:pt x="40507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0791" y="6858000"/>
                  </a:lnTo>
                  <a:lnTo>
                    <a:pt x="40507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38600" y="0"/>
              <a:ext cx="64135" cy="6858000"/>
            </a:xfrm>
            <a:custGeom>
              <a:avLst/>
              <a:gdLst/>
              <a:ahLst/>
              <a:cxnLst/>
              <a:rect l="l" t="t" r="r" b="b"/>
              <a:pathLst>
                <a:path w="64135" h="6858000">
                  <a:moveTo>
                    <a:pt x="64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8" y="6858000"/>
                  </a:lnTo>
                  <a:lnTo>
                    <a:pt x="640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3395852"/>
            <a:ext cx="3197606" cy="37471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30"/>
              </a:spcBef>
            </a:pPr>
            <a:r>
              <a:rPr lang="es-ES" sz="2400" b="1" spc="-15" dirty="0">
                <a:solidFill>
                  <a:schemeClr val="bg1"/>
                </a:solidFill>
                <a:latin typeface="Calibri"/>
                <a:cs typeface="Calibri"/>
              </a:rPr>
              <a:t>RESPECTO A LA FAMILIA</a:t>
            </a:r>
            <a:endParaRPr lang="es-ES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8134" y="1981200"/>
            <a:ext cx="5117465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endParaRPr lang="es-CO" sz="2000" spc="-10" dirty="0">
              <a:latin typeface="Calibri"/>
              <a:cs typeface="Calibri"/>
            </a:endParaRPr>
          </a:p>
          <a:p>
            <a:pPr marL="299085" indent="-287020" algn="just"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lang="es-CO" sz="2400" spc="15" dirty="0">
                <a:latin typeface="Calibri"/>
                <a:cs typeface="Calibri"/>
              </a:rPr>
              <a:t>Promover la integración armónica de la familia a partir de su asesoría e intervención.</a:t>
            </a:r>
          </a:p>
          <a:p>
            <a:pPr marL="299085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5096255"/>
            <a:ext cx="1383792" cy="1255776"/>
          </a:xfrm>
          <a:prstGeom prst="rect">
            <a:avLst/>
          </a:prstGeom>
        </p:spPr>
      </p:pic>
      <p:pic>
        <p:nvPicPr>
          <p:cNvPr id="2050" name="Picture 2" descr="Comisarías y defensorías de familia | Gerencie.com">
            <a:extLst>
              <a:ext uri="{FF2B5EF4-FFF2-40B4-BE49-F238E27FC236}">
                <a16:creationId xmlns:a16="http://schemas.microsoft.com/office/drawing/2014/main" id="{C11C90B4-890E-AE2F-F50A-A1488C99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3901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0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/>
        </p:nvSpPr>
        <p:spPr>
          <a:xfrm>
            <a:off x="1139837" y="509707"/>
            <a:ext cx="96267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LINEAMIENTOS DE </a:t>
            </a:r>
            <a:r>
              <a:rPr lang="en-US" sz="25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 ACTUACIÓN DEL DEFENSOR DE FAMILIA</a:t>
            </a:r>
            <a:endParaRPr dirty="0"/>
          </a:p>
        </p:txBody>
      </p:sp>
      <p:sp>
        <p:nvSpPr>
          <p:cNvPr id="296" name="Google Shape;296;p37"/>
          <p:cNvSpPr/>
          <p:nvPr/>
        </p:nvSpPr>
        <p:spPr>
          <a:xfrm>
            <a:off x="906275" y="2108200"/>
            <a:ext cx="13860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Protección Integral</a:t>
            </a:r>
          </a:p>
        </p:txBody>
      </p:sp>
      <p:sp>
        <p:nvSpPr>
          <p:cNvPr id="297" name="Google Shape;297;p37"/>
          <p:cNvSpPr/>
          <p:nvPr/>
        </p:nvSpPr>
        <p:spPr>
          <a:xfrm>
            <a:off x="8382000" y="2108200"/>
            <a:ext cx="18288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Responsabilidad</a:t>
            </a:r>
            <a:r>
              <a:rPr lang="en-US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parental</a:t>
            </a:r>
            <a:endParaRPr dirty="0"/>
          </a:p>
        </p:txBody>
      </p:sp>
      <p:sp>
        <p:nvSpPr>
          <p:cNvPr id="298" name="Google Shape;298;p37"/>
          <p:cNvSpPr/>
          <p:nvPr/>
        </p:nvSpPr>
        <p:spPr>
          <a:xfrm>
            <a:off x="6629400" y="2101850"/>
            <a:ext cx="1531935" cy="10095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Corresponsabilidad</a:t>
            </a:r>
            <a:endParaRPr lang="en-US" dirty="0"/>
          </a:p>
        </p:txBody>
      </p:sp>
      <p:sp>
        <p:nvSpPr>
          <p:cNvPr id="299" name="Google Shape;299;p37"/>
          <p:cNvSpPr/>
          <p:nvPr/>
        </p:nvSpPr>
        <p:spPr>
          <a:xfrm>
            <a:off x="2357437" y="2101850"/>
            <a:ext cx="11208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Derecho de </a:t>
            </a:r>
            <a:r>
              <a:rPr lang="en-US" sz="16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defensa</a:t>
            </a:r>
            <a:endParaRPr sz="1600" dirty="0"/>
          </a:p>
        </p:txBody>
      </p:sp>
      <p:sp>
        <p:nvSpPr>
          <p:cNvPr id="300" name="Google Shape;300;p37"/>
          <p:cNvSpPr/>
          <p:nvPr/>
        </p:nvSpPr>
        <p:spPr>
          <a:xfrm>
            <a:off x="3594100" y="2108200"/>
            <a:ext cx="11859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sz="16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superior de </a:t>
            </a:r>
            <a:r>
              <a:rPr lang="en-US" sz="1600" b="0" i="0" u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6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NNA</a:t>
            </a:r>
            <a:endParaRPr dirty="0"/>
          </a:p>
        </p:txBody>
      </p:sp>
      <p:sp>
        <p:nvSpPr>
          <p:cNvPr id="301" name="Google Shape;301;p37"/>
          <p:cNvSpPr/>
          <p:nvPr/>
        </p:nvSpPr>
        <p:spPr>
          <a:xfrm>
            <a:off x="4983298" y="2101850"/>
            <a:ext cx="14445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s-CO" dirty="0">
                <a:solidFill>
                  <a:schemeClr val="bg1"/>
                </a:solidFill>
              </a:rPr>
              <a:t>Perspectiva de género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3" name="Google Shape;303;p37"/>
          <p:cNvSpPr/>
          <p:nvPr/>
        </p:nvSpPr>
        <p:spPr>
          <a:xfrm>
            <a:off x="2357437" y="3422650"/>
            <a:ext cx="1909762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debido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proceso</a:t>
            </a:r>
            <a:endParaRPr dirty="0"/>
          </a:p>
        </p:txBody>
      </p:sp>
      <p:sp>
        <p:nvSpPr>
          <p:cNvPr id="305" name="Google Shape;305;p37"/>
          <p:cNvSpPr/>
          <p:nvPr/>
        </p:nvSpPr>
        <p:spPr>
          <a:xfrm>
            <a:off x="4572000" y="3422650"/>
            <a:ext cx="4495800" cy="1003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38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prevalencia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derechos de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NNA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9A439DE6-1D17-D3A2-FC11-BB9271296542}"/>
              </a:ext>
            </a:extLst>
          </p:cNvPr>
          <p:cNvSpPr/>
          <p:nvPr/>
        </p:nvSpPr>
        <p:spPr>
          <a:xfrm>
            <a:off x="10896600" y="4724400"/>
            <a:ext cx="857280" cy="1198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6400800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0" y="457200"/>
                </a:moveTo>
                <a:lnTo>
                  <a:pt x="12188825" y="457200"/>
                </a:lnTo>
                <a:lnTo>
                  <a:pt x="12188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B5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4509" y="662914"/>
            <a:ext cx="857280" cy="119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688" y="1999462"/>
            <a:ext cx="3994424" cy="27081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606" y="2798190"/>
            <a:ext cx="29813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2400" b="1" dirty="0">
                <a:solidFill>
                  <a:schemeClr val="bg1"/>
                </a:solidFill>
                <a:latin typeface="Calibri"/>
                <a:cs typeface="Calibri"/>
              </a:rPr>
              <a:t>OBJETO MISIONAL DE LAS COMISARIAS DE FAMILIA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0" y="1415298"/>
            <a:ext cx="5410200" cy="2798843"/>
          </a:xfrm>
          <a:prstGeom prst="rect">
            <a:avLst/>
          </a:prstGeom>
          <a:ln w="15875">
            <a:solidFill>
              <a:srgbClr val="755DD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algn="just"/>
            <a:r>
              <a:rPr lang="es-E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2° de la ley 2126 de 2021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Las Comisarías de Familia son las dependencias o entidades encargadas de brindar atención especializada e interdisciplinaria para prevenir, proteger, restablecer, reparar y garantizar los derechos de quienes estén en riesgo, sean o hayan sido víctimas de violencia por razones de género en el contexto familiar y/o víctimas de otras violencias en el contexto familiar.</a:t>
            </a:r>
          </a:p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Work Sans" pitchFamily="2" charset="0"/>
              </a:rPr>
              <a:t> </a:t>
            </a:r>
          </a:p>
        </p:txBody>
      </p:sp>
      <p:pic>
        <p:nvPicPr>
          <p:cNvPr id="11" name="Imagen 10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B8B9035-F259-3153-2CA3-E8A5A21E8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98" y="4816765"/>
            <a:ext cx="2571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3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2962</Words>
  <Application>Microsoft Office PowerPoint</Application>
  <PresentationFormat>Panorámica</PresentationFormat>
  <Paragraphs>214</Paragraphs>
  <Slides>33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8" baseType="lpstr">
      <vt:lpstr>Aptos</vt:lpstr>
      <vt:lpstr>Arial</vt:lpstr>
      <vt:lpstr>Bookman Old Style</vt:lpstr>
      <vt:lpstr>Calibri</vt:lpstr>
      <vt:lpstr>Calibri Light</vt:lpstr>
      <vt:lpstr>Century Gothic</vt:lpstr>
      <vt:lpstr>Leelawadee</vt:lpstr>
      <vt:lpstr>Open Sans</vt:lpstr>
      <vt:lpstr>Segoe UI Symbol</vt:lpstr>
      <vt:lpstr>Symbol</vt:lpstr>
      <vt:lpstr>Times New Roman</vt:lpstr>
      <vt:lpstr>Verdana</vt:lpstr>
      <vt:lpstr>Wingdings</vt:lpstr>
      <vt:lpstr>Work Sans</vt:lpstr>
      <vt:lpstr>Office Theme</vt:lpstr>
      <vt:lpstr>EL ROL DEL DEFENSOR DE FAMILIA Y DEL COMISARIO DE FAMILIA EN LOS PROCESOS DE FAMILIA</vt:lpstr>
      <vt:lpstr>Decreto 1818 de 1964 ASISTENTE LEGAL: curador de menores, Rep. de menores de edad y autoridad administrativa  </vt:lpstr>
      <vt:lpstr>Ley 23 de 1991: DEFENSOR DE FAMILIA, le otorga algunas funciones en materia de conciliación.   </vt:lpstr>
      <vt:lpstr>Decreto 2727 de 1989 Crea la figura y le asigna funciones policivas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FUNCIONES DE LAS DEFENSORIAS DE FAMILIA </vt:lpstr>
      <vt:lpstr>Funciones Administrativas: PARD- OTRAS  </vt:lpstr>
      <vt:lpstr>Funciones Administrativas: PARD- OTRAS  </vt:lpstr>
      <vt:lpstr>FUNCIONES POLICIVAS: Num. 4° Art. 82 del C.I.A.</vt:lpstr>
      <vt:lpstr>FUNCIONES POLICIVAS: Num. 4° Art. 82 del C.I.A.</vt:lpstr>
      <vt:lpstr>Funciones Relacionadas con la conciliación:</vt:lpstr>
      <vt:lpstr>Presentación de PowerPoint</vt:lpstr>
      <vt:lpstr>Presentación de PowerPoint</vt:lpstr>
      <vt:lpstr>Funciones Sancionadoras:</vt:lpstr>
      <vt:lpstr>Presentación de PowerPoint</vt:lpstr>
      <vt:lpstr>FUNCIONES DEL DEFENSOR DE FAMILIA ANTE LA JURISDICCION PENAL</vt:lpstr>
      <vt:lpstr>Intervenir en los procesos en que se discutan derechos de NNA, sin perjuicio de la actuación del Ministerio Público y de la representación judicial a que haya lugar.</vt:lpstr>
      <vt:lpstr>Presentación de PowerPoint</vt:lpstr>
      <vt:lpstr>Promover demandas ante Jueces de Familia en protección de derechos de NNA. (Art. 82 # 11)  </vt:lpstr>
      <vt:lpstr>Promover demandas ante Jueces de Familia en protección de derechos de NNA. (Art. 82 # 11)  </vt:lpstr>
      <vt:lpstr>Promover demandas ante Jueces de Familia en protección de derechos de NNA. (Art. 82 # 11)  </vt:lpstr>
      <vt:lpstr> Intervenir en procesos judiciales a favor de NNA. (Art. 82 # 11)   </vt:lpstr>
      <vt:lpstr>Representación de NNA en actuaciones Judiciales: </vt:lpstr>
      <vt:lpstr>Presentación de PowerPoint</vt:lpstr>
      <vt:lpstr>Aspectos Adicionales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nacional de articulación interna para la garantía  de los derechos humanos de las mujeres y prevalencia de los  derechos de la niñez de la Procuraduría General de la Nación</dc:title>
  <dc:creator>USUARIO</dc:creator>
  <cp:lastModifiedBy>Amanda Cristina Eraso Lopez</cp:lastModifiedBy>
  <cp:revision>74</cp:revision>
  <dcterms:created xsi:type="dcterms:W3CDTF">2022-08-21T20:18:49Z</dcterms:created>
  <dcterms:modified xsi:type="dcterms:W3CDTF">2024-06-12T18:40:13Z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2022-08-21T00:00:00Z</vt:filetime>
  </property>
</Properties>
</file>